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312" r:id="rId2"/>
    <p:sldId id="615" r:id="rId3"/>
    <p:sldId id="616" r:id="rId4"/>
    <p:sldId id="617" r:id="rId5"/>
    <p:sldId id="618" r:id="rId6"/>
    <p:sldId id="619" r:id="rId7"/>
    <p:sldId id="620" r:id="rId8"/>
    <p:sldId id="621" r:id="rId9"/>
    <p:sldId id="622" r:id="rId10"/>
    <p:sldId id="623" r:id="rId11"/>
    <p:sldId id="624" r:id="rId12"/>
    <p:sldId id="625" r:id="rId13"/>
    <p:sldId id="626" r:id="rId14"/>
    <p:sldId id="627" r:id="rId15"/>
    <p:sldId id="628" r:id="rId16"/>
    <p:sldId id="629" r:id="rId17"/>
    <p:sldId id="315" r:id="rId18"/>
    <p:sldId id="318" r:id="rId19"/>
    <p:sldId id="319" r:id="rId20"/>
    <p:sldId id="320" r:id="rId21"/>
    <p:sldId id="321" r:id="rId22"/>
    <p:sldId id="323" r:id="rId23"/>
    <p:sldId id="322" r:id="rId24"/>
    <p:sldId id="324" r:id="rId25"/>
    <p:sldId id="325" r:id="rId26"/>
    <p:sldId id="326" r:id="rId27"/>
    <p:sldId id="630" r:id="rId28"/>
    <p:sldId id="632" r:id="rId29"/>
    <p:sldId id="631" r:id="rId30"/>
    <p:sldId id="633" r:id="rId31"/>
    <p:sldId id="634" r:id="rId32"/>
    <p:sldId id="635" r:id="rId33"/>
    <p:sldId id="636" r:id="rId34"/>
    <p:sldId id="637" r:id="rId35"/>
    <p:sldId id="638" r:id="rId36"/>
    <p:sldId id="639" r:id="rId37"/>
    <p:sldId id="640" r:id="rId38"/>
    <p:sldId id="641" r:id="rId39"/>
    <p:sldId id="642" r:id="rId40"/>
    <p:sldId id="643" r:id="rId41"/>
  </p:sldIdLst>
  <p:sldSz cx="12192000" cy="6858000"/>
  <p:notesSz cx="6858000" cy="9144000"/>
  <p:custDataLst>
    <p:tags r:id="rId43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B1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50" autoAdjust="0"/>
    <p:restoredTop sz="94301" autoAdjust="0"/>
  </p:normalViewPr>
  <p:slideViewPr>
    <p:cSldViewPr snapToGrid="0">
      <p:cViewPr varScale="1">
        <p:scale>
          <a:sx n="113" d="100"/>
          <a:sy n="113" d="100"/>
        </p:scale>
        <p:origin x="4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856674E9-F16F-4376-A392-6094BCA4A48F}" type="datetimeFigureOut">
              <a:rPr lang="zh-CN" altLang="en-US"/>
              <a:pPr>
                <a:defRPr/>
              </a:pPr>
              <a:t>2020/11/29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9B59BFD3-8DE0-446A-8EBA-050224A7484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1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4794771-2E61-498A-A6BD-6F19FA32D2BF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799" y="294393"/>
            <a:ext cx="1754647" cy="52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 userDrawn="1"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标题占位符 1"/>
          <p:cNvSpPr>
            <a:spLocks noGrp="1"/>
          </p:cNvSpPr>
          <p:nvPr>
            <p:ph type="title"/>
          </p:nvPr>
        </p:nvSpPr>
        <p:spPr bwMode="auto">
          <a:xfrm>
            <a:off x="250371" y="321814"/>
            <a:ext cx="6986452" cy="90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b="1"/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36944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263434" y="374066"/>
            <a:ext cx="6202680" cy="90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BBE6C3E-8A22-43C2-824F-CF0FD8C24B7E}" type="datetimeFigureOut">
              <a:rPr lang="zh-CN" altLang="en-US"/>
              <a:pPr>
                <a:defRPr/>
              </a:pPr>
              <a:t>2020/11/29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EEFF87B-9E66-44EE-ADE3-92106CCA67F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5pPr>
      <a:lvl6pPr marL="457189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6pPr>
      <a:lvl7pPr marL="914377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7pPr>
      <a:lvl8pPr marL="1371566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8pPr>
      <a:lvl9pPr marL="1828754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9pPr>
    </p:titleStyle>
    <p:bodyStyle>
      <a:lvl1pPr marL="228594" indent="-228594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unoob.com/try/try.php?filename=tryajax_post2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unoob.com/try/try.php?filename=tryjquery_ajax_load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unoob.com/try/try.php?filename=vue2-v-model" TargetMode="External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articles/richardsonMaturityModel.html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unoob.com/try/try.php?filename=tryajax_first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unoob.com/try/try.php?filename=tryajax_get2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246188"/>
            <a:ext cx="12192000" cy="396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728789" y="2525714"/>
            <a:ext cx="8734425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+mn-ea"/>
                <a:ea typeface="+mn-ea"/>
              </a:rPr>
              <a:t>Web</a:t>
            </a:r>
            <a:r>
              <a:rPr lang="zh-CN" altLang="en-US" sz="4400" dirty="0">
                <a:solidFill>
                  <a:schemeClr val="bg1"/>
                </a:solidFill>
                <a:latin typeface="+mn-ea"/>
                <a:ea typeface="+mn-ea"/>
              </a:rPr>
              <a:t>开发技术基础</a:t>
            </a:r>
          </a:p>
        </p:txBody>
      </p:sp>
      <p:sp>
        <p:nvSpPr>
          <p:cNvPr id="4" name="任意多边形 3"/>
          <p:cNvSpPr/>
          <p:nvPr/>
        </p:nvSpPr>
        <p:spPr>
          <a:xfrm>
            <a:off x="2057401" y="1957389"/>
            <a:ext cx="8088313" cy="2419351"/>
          </a:xfrm>
          <a:custGeom>
            <a:avLst/>
            <a:gdLst>
              <a:gd name="connsiteX0" fmla="*/ 2728913 w 8086725"/>
              <a:gd name="connsiteY0" fmla="*/ 0 h 2628900"/>
              <a:gd name="connsiteX1" fmla="*/ 14288 w 8086725"/>
              <a:gd name="connsiteY1" fmla="*/ 0 h 2628900"/>
              <a:gd name="connsiteX2" fmla="*/ 0 w 8086725"/>
              <a:gd name="connsiteY2" fmla="*/ 2621757 h 2628900"/>
              <a:gd name="connsiteX3" fmla="*/ 8086725 w 8086725"/>
              <a:gd name="connsiteY3" fmla="*/ 2628900 h 2628900"/>
              <a:gd name="connsiteX4" fmla="*/ 8065294 w 8086725"/>
              <a:gd name="connsiteY4" fmla="*/ 7144 h 2628900"/>
              <a:gd name="connsiteX5" fmla="*/ 5200650 w 8086725"/>
              <a:gd name="connsiteY5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86725" h="2628900">
                <a:moveTo>
                  <a:pt x="2728913" y="0"/>
                </a:moveTo>
                <a:lnTo>
                  <a:pt x="14288" y="0"/>
                </a:lnTo>
                <a:cubicBezTo>
                  <a:pt x="9525" y="873919"/>
                  <a:pt x="4763" y="1747838"/>
                  <a:pt x="0" y="2621757"/>
                </a:cubicBezTo>
                <a:lnTo>
                  <a:pt x="8086725" y="2628900"/>
                </a:lnTo>
                <a:lnTo>
                  <a:pt x="8065294" y="7144"/>
                </a:lnTo>
                <a:lnTo>
                  <a:pt x="5200650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1">
              <a:solidFill>
                <a:schemeClr val="bg1"/>
              </a:solidFill>
            </a:endParaRPr>
          </a:p>
        </p:txBody>
      </p:sp>
      <p:sp>
        <p:nvSpPr>
          <p:cNvPr id="4101" name="文本框 1"/>
          <p:cNvSpPr txBox="1">
            <a:spLocks noChangeArrowheads="1"/>
          </p:cNvSpPr>
          <p:nvPr/>
        </p:nvSpPr>
        <p:spPr bwMode="auto">
          <a:xfrm>
            <a:off x="4493753" y="1762384"/>
            <a:ext cx="31448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algn="ctr" eaLnBrk="1" hangingPunct="1"/>
            <a:r>
              <a:rPr lang="en-US" altLang="zh-CN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Web Programming</a:t>
            </a:r>
            <a:endParaRPr lang="zh-CN" altLang="en-US" sz="2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Rectangle 37"/>
          <p:cNvSpPr/>
          <p:nvPr/>
        </p:nvSpPr>
        <p:spPr>
          <a:xfrm>
            <a:off x="2790826" y="3640139"/>
            <a:ext cx="6610351" cy="50161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+mn-ea"/>
                <a:cs typeface="Lao UI" panose="020B0502040204020203" pitchFamily="34" charset="0"/>
              </a:rPr>
              <a:t>第</a:t>
            </a:r>
            <a:r>
              <a:rPr lang="en-US" altLang="zh-CN" sz="2000" dirty="0">
                <a:solidFill>
                  <a:schemeClr val="bg1"/>
                </a:solidFill>
                <a:latin typeface="+mn-ea"/>
                <a:cs typeface="Lao UI" panose="020B0502040204020203" pitchFamily="34" charset="0"/>
              </a:rPr>
              <a:t>9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cs typeface="Lao UI" panose="020B0502040204020203" pitchFamily="34" charset="0"/>
              </a:rPr>
              <a:t>章 </a:t>
            </a:r>
            <a:r>
              <a:rPr lang="en-US" altLang="zh-CN" sz="2000" dirty="0">
                <a:solidFill>
                  <a:schemeClr val="bg1"/>
                </a:solidFill>
                <a:latin typeface="+mn-ea"/>
                <a:cs typeface="Lao UI" panose="020B0502040204020203" pitchFamily="34" charset="0"/>
              </a:rPr>
              <a:t>AJAX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cs typeface="Lao UI" panose="020B0502040204020203" pitchFamily="34" charset="0"/>
              </a:rPr>
              <a:t>与</a:t>
            </a:r>
            <a:r>
              <a:rPr lang="en-US" altLang="zh-CN" sz="2000" dirty="0">
                <a:solidFill>
                  <a:schemeClr val="bg1"/>
                </a:solidFill>
                <a:latin typeface="+mn-ea"/>
                <a:cs typeface="Lao UI" panose="020B0502040204020203" pitchFamily="34" charset="0"/>
              </a:rPr>
              <a:t>REST</a:t>
            </a:r>
          </a:p>
        </p:txBody>
      </p:sp>
      <p:sp>
        <p:nvSpPr>
          <p:cNvPr id="17" name="椭圆 16"/>
          <p:cNvSpPr/>
          <p:nvPr/>
        </p:nvSpPr>
        <p:spPr>
          <a:xfrm>
            <a:off x="3263900" y="4673600"/>
            <a:ext cx="287339" cy="2873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104" name="Freeform 5"/>
          <p:cNvSpPr>
            <a:spLocks noChangeAspect="1"/>
          </p:cNvSpPr>
          <p:nvPr/>
        </p:nvSpPr>
        <p:spPr bwMode="auto">
          <a:xfrm>
            <a:off x="3316288" y="4727575"/>
            <a:ext cx="173037" cy="173039"/>
          </a:xfrm>
          <a:custGeom>
            <a:avLst/>
            <a:gdLst>
              <a:gd name="T0" fmla="*/ 2147483646 w 294"/>
              <a:gd name="T1" fmla="*/ 2147483646 h 294"/>
              <a:gd name="T2" fmla="*/ 2147483646 w 294"/>
              <a:gd name="T3" fmla="*/ 2147483646 h 294"/>
              <a:gd name="T4" fmla="*/ 2147483646 w 294"/>
              <a:gd name="T5" fmla="*/ 2147483646 h 294"/>
              <a:gd name="T6" fmla="*/ 2147483646 w 294"/>
              <a:gd name="T7" fmla="*/ 2147483646 h 294"/>
              <a:gd name="T8" fmla="*/ 2147483646 w 294"/>
              <a:gd name="T9" fmla="*/ 0 h 294"/>
              <a:gd name="T10" fmla="*/ 0 w 294"/>
              <a:gd name="T11" fmla="*/ 2147483646 h 294"/>
              <a:gd name="T12" fmla="*/ 2147483646 w 294"/>
              <a:gd name="T13" fmla="*/ 2147483646 h 294"/>
              <a:gd name="T14" fmla="*/ 2147483646 w 294"/>
              <a:gd name="T15" fmla="*/ 2147483646 h 294"/>
              <a:gd name="T16" fmla="*/ 2147483646 w 294"/>
              <a:gd name="T17" fmla="*/ 2147483646 h 294"/>
              <a:gd name="T18" fmla="*/ 2147483646 w 294"/>
              <a:gd name="T19" fmla="*/ 2147483646 h 294"/>
              <a:gd name="T20" fmla="*/ 2147483646 w 294"/>
              <a:gd name="T21" fmla="*/ 2147483646 h 294"/>
              <a:gd name="T22" fmla="*/ 2147483646 w 294"/>
              <a:gd name="T23" fmla="*/ 2147483646 h 294"/>
              <a:gd name="T24" fmla="*/ 2147483646 w 294"/>
              <a:gd name="T25" fmla="*/ 2147483646 h 294"/>
              <a:gd name="T26" fmla="*/ 2147483646 w 294"/>
              <a:gd name="T27" fmla="*/ 2147483646 h 294"/>
              <a:gd name="T28" fmla="*/ 2147483646 w 294"/>
              <a:gd name="T29" fmla="*/ 2147483646 h 294"/>
              <a:gd name="T30" fmla="*/ 2147483646 w 294"/>
              <a:gd name="T31" fmla="*/ 2147483646 h 294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294" h="294">
                <a:moveTo>
                  <a:pt x="254" y="107"/>
                </a:moveTo>
                <a:lnTo>
                  <a:pt x="254" y="13"/>
                </a:lnTo>
                <a:lnTo>
                  <a:pt x="201" y="13"/>
                </a:lnTo>
                <a:lnTo>
                  <a:pt x="201" y="53"/>
                </a:lnTo>
                <a:lnTo>
                  <a:pt x="147" y="0"/>
                </a:lnTo>
                <a:lnTo>
                  <a:pt x="0" y="147"/>
                </a:lnTo>
                <a:lnTo>
                  <a:pt x="27" y="147"/>
                </a:lnTo>
                <a:lnTo>
                  <a:pt x="27" y="294"/>
                </a:lnTo>
                <a:lnTo>
                  <a:pt x="107" y="294"/>
                </a:lnTo>
                <a:lnTo>
                  <a:pt x="107" y="174"/>
                </a:lnTo>
                <a:lnTo>
                  <a:pt x="187" y="174"/>
                </a:lnTo>
                <a:lnTo>
                  <a:pt x="187" y="294"/>
                </a:lnTo>
                <a:lnTo>
                  <a:pt x="268" y="294"/>
                </a:lnTo>
                <a:lnTo>
                  <a:pt x="268" y="147"/>
                </a:lnTo>
                <a:lnTo>
                  <a:pt x="294" y="147"/>
                </a:lnTo>
                <a:lnTo>
                  <a:pt x="254" y="1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5" name="文本框 19"/>
          <p:cNvSpPr txBox="1">
            <a:spLocks noChangeArrowheads="1"/>
          </p:cNvSpPr>
          <p:nvPr/>
        </p:nvSpPr>
        <p:spPr bwMode="auto">
          <a:xfrm>
            <a:off x="3609975" y="4635500"/>
            <a:ext cx="26304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</a:rPr>
              <a:t>计算机学院</a:t>
            </a:r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6705600" y="4673600"/>
            <a:ext cx="288925" cy="2873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KSO_Shape"/>
          <p:cNvSpPr>
            <a:spLocks noChangeAspect="1"/>
          </p:cNvSpPr>
          <p:nvPr/>
        </p:nvSpPr>
        <p:spPr bwMode="auto">
          <a:xfrm>
            <a:off x="6769101" y="4718051"/>
            <a:ext cx="142875" cy="180975"/>
          </a:xfrm>
          <a:custGeom>
            <a:avLst/>
            <a:gdLst>
              <a:gd name="T0" fmla="*/ 508479 w 1679575"/>
              <a:gd name="T1" fmla="*/ 933537 h 2125662"/>
              <a:gd name="T2" fmla="*/ 645344 w 1679575"/>
              <a:gd name="T3" fmla="*/ 1004349 h 2125662"/>
              <a:gd name="T4" fmla="*/ 637947 w 1679575"/>
              <a:gd name="T5" fmla="*/ 1045870 h 2125662"/>
              <a:gd name="T6" fmla="*/ 629410 w 1679575"/>
              <a:gd name="T7" fmla="*/ 1095637 h 2125662"/>
              <a:gd name="T8" fmla="*/ 645913 w 1679575"/>
              <a:gd name="T9" fmla="*/ 1148533 h 2125662"/>
              <a:gd name="T10" fmla="*/ 923628 w 1679575"/>
              <a:gd name="T11" fmla="*/ 1679766 h 2125662"/>
              <a:gd name="T12" fmla="*/ 886068 w 1679575"/>
              <a:gd name="T13" fmla="*/ 1137442 h 2125662"/>
              <a:gd name="T14" fmla="*/ 896597 w 1679575"/>
              <a:gd name="T15" fmla="*/ 1083408 h 2125662"/>
              <a:gd name="T16" fmla="*/ 885214 w 1679575"/>
              <a:gd name="T17" fmla="*/ 1039044 h 2125662"/>
              <a:gd name="T18" fmla="*/ 917083 w 1679575"/>
              <a:gd name="T19" fmla="*/ 999799 h 2125662"/>
              <a:gd name="T20" fmla="*/ 1048543 w 1679575"/>
              <a:gd name="T21" fmla="*/ 927280 h 2125662"/>
              <a:gd name="T22" fmla="*/ 1168905 w 1679575"/>
              <a:gd name="T23" fmla="*/ 933822 h 2125662"/>
              <a:gd name="T24" fmla="*/ 1257397 w 1679575"/>
              <a:gd name="T25" fmla="*/ 1021128 h 2125662"/>
              <a:gd name="T26" fmla="*/ 1333655 w 1679575"/>
              <a:gd name="T27" fmla="*/ 1118957 h 2125662"/>
              <a:gd name="T28" fmla="*/ 1397392 w 1679575"/>
              <a:gd name="T29" fmla="*/ 1227592 h 2125662"/>
              <a:gd name="T30" fmla="*/ 1446903 w 1679575"/>
              <a:gd name="T31" fmla="*/ 1349025 h 2125662"/>
              <a:gd name="T32" fmla="*/ 1482186 w 1679575"/>
              <a:gd name="T33" fmla="*/ 1483540 h 2125662"/>
              <a:gd name="T34" fmla="*/ 1501820 w 1679575"/>
              <a:gd name="T35" fmla="*/ 1632274 h 2125662"/>
              <a:gd name="T36" fmla="*/ 1439790 w 1679575"/>
              <a:gd name="T37" fmla="*/ 1742331 h 2125662"/>
              <a:gd name="T38" fmla="*/ 1242601 w 1679575"/>
              <a:gd name="T39" fmla="*/ 1826794 h 2125662"/>
              <a:gd name="T40" fmla="*/ 1035738 w 1679575"/>
              <a:gd name="T41" fmla="*/ 1881112 h 2125662"/>
              <a:gd name="T42" fmla="*/ 822331 w 1679575"/>
              <a:gd name="T43" fmla="*/ 1904432 h 2125662"/>
              <a:gd name="T44" fmla="*/ 596403 w 1679575"/>
              <a:gd name="T45" fmla="*/ 1894194 h 2125662"/>
              <a:gd name="T46" fmla="*/ 373036 w 1679575"/>
              <a:gd name="T47" fmla="*/ 1847838 h 2125662"/>
              <a:gd name="T48" fmla="*/ 159344 w 1679575"/>
              <a:gd name="T49" fmla="*/ 1766788 h 2125662"/>
              <a:gd name="T50" fmla="*/ 0 w 1679575"/>
              <a:gd name="T51" fmla="*/ 1676354 h 2125662"/>
              <a:gd name="T52" fmla="*/ 15365 w 1679575"/>
              <a:gd name="T53" fmla="*/ 1518519 h 2125662"/>
              <a:gd name="T54" fmla="*/ 47234 w 1679575"/>
              <a:gd name="T55" fmla="*/ 1376611 h 2125662"/>
              <a:gd name="T56" fmla="*/ 94468 w 1679575"/>
              <a:gd name="T57" fmla="*/ 1249206 h 2125662"/>
              <a:gd name="T58" fmla="*/ 155930 w 1679575"/>
              <a:gd name="T59" fmla="*/ 1135735 h 2125662"/>
              <a:gd name="T60" fmla="*/ 230765 w 1679575"/>
              <a:gd name="T61" fmla="*/ 1035348 h 2125662"/>
              <a:gd name="T62" fmla="*/ 317835 w 1679575"/>
              <a:gd name="T63" fmla="*/ 946334 h 2125662"/>
              <a:gd name="T64" fmla="*/ 427669 w 1679575"/>
              <a:gd name="T65" fmla="*/ 860449 h 2125662"/>
              <a:gd name="T66" fmla="*/ 831848 w 1679575"/>
              <a:gd name="T67" fmla="*/ 5125 h 2125662"/>
              <a:gd name="T68" fmla="*/ 927152 w 1679575"/>
              <a:gd name="T69" fmla="*/ 31035 h 2125662"/>
              <a:gd name="T70" fmla="*/ 1013353 w 1679575"/>
              <a:gd name="T71" fmla="*/ 76590 h 2125662"/>
              <a:gd name="T72" fmla="*/ 1087035 w 1679575"/>
              <a:gd name="T73" fmla="*/ 138945 h 2125662"/>
              <a:gd name="T74" fmla="*/ 1145356 w 1679575"/>
              <a:gd name="T75" fmla="*/ 215250 h 2125662"/>
              <a:gd name="T76" fmla="*/ 1186607 w 1679575"/>
              <a:gd name="T77" fmla="*/ 303514 h 2125662"/>
              <a:gd name="T78" fmla="*/ 1207944 w 1679575"/>
              <a:gd name="T79" fmla="*/ 401174 h 2125662"/>
              <a:gd name="T80" fmla="*/ 1205383 w 1679575"/>
              <a:gd name="T81" fmla="*/ 513924 h 2125662"/>
              <a:gd name="T82" fmla="*/ 1172382 w 1679575"/>
              <a:gd name="T83" fmla="*/ 626673 h 2125662"/>
              <a:gd name="T84" fmla="*/ 1112924 w 1679575"/>
              <a:gd name="T85" fmla="*/ 725187 h 2125662"/>
              <a:gd name="T86" fmla="*/ 1030706 w 1679575"/>
              <a:gd name="T87" fmla="*/ 804625 h 2125662"/>
              <a:gd name="T88" fmla="*/ 915204 w 1679575"/>
              <a:gd name="T89" fmla="*/ 867264 h 2125662"/>
              <a:gd name="T90" fmla="*/ 837253 w 1679575"/>
              <a:gd name="T91" fmla="*/ 887764 h 2125662"/>
              <a:gd name="T92" fmla="*/ 753044 w 1679575"/>
              <a:gd name="T93" fmla="*/ 893458 h 2125662"/>
              <a:gd name="T94" fmla="*/ 658879 w 1679575"/>
              <a:gd name="T95" fmla="*/ 881215 h 2125662"/>
              <a:gd name="T96" fmla="*/ 572394 w 1679575"/>
              <a:gd name="T97" fmla="*/ 850180 h 2125662"/>
              <a:gd name="T98" fmla="*/ 494728 w 1679575"/>
              <a:gd name="T99" fmla="*/ 802917 h 2125662"/>
              <a:gd name="T100" fmla="*/ 424459 w 1679575"/>
              <a:gd name="T101" fmla="*/ 736576 h 2125662"/>
              <a:gd name="T102" fmla="*/ 366992 w 1679575"/>
              <a:gd name="T103" fmla="*/ 651159 h 2125662"/>
              <a:gd name="T104" fmla="*/ 330578 w 1679575"/>
              <a:gd name="T105" fmla="*/ 553500 h 2125662"/>
              <a:gd name="T106" fmla="*/ 317206 w 1679575"/>
              <a:gd name="T107" fmla="*/ 446729 h 2125662"/>
              <a:gd name="T108" fmla="*/ 328586 w 1679575"/>
              <a:gd name="T109" fmla="*/ 345653 h 2125662"/>
              <a:gd name="T110" fmla="*/ 361587 w 1679575"/>
              <a:gd name="T111" fmla="*/ 253403 h 2125662"/>
              <a:gd name="T112" fmla="*/ 412795 w 1679575"/>
              <a:gd name="T113" fmla="*/ 171118 h 2125662"/>
              <a:gd name="T114" fmla="*/ 479934 w 1679575"/>
              <a:gd name="T115" fmla="*/ 101931 h 2125662"/>
              <a:gd name="T116" fmla="*/ 560729 w 1679575"/>
              <a:gd name="T117" fmla="*/ 48972 h 2125662"/>
              <a:gd name="T118" fmla="*/ 652620 w 1679575"/>
              <a:gd name="T119" fmla="*/ 13952 h 2125662"/>
              <a:gd name="T120" fmla="*/ 752191 w 1679575"/>
              <a:gd name="T121" fmla="*/ 0 h 212566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679575" h="2125662">
                <a:moveTo>
                  <a:pt x="481421" y="957262"/>
                </a:moveTo>
                <a:lnTo>
                  <a:pt x="484914" y="961070"/>
                </a:lnTo>
                <a:lnTo>
                  <a:pt x="490948" y="968686"/>
                </a:lnTo>
                <a:lnTo>
                  <a:pt x="497299" y="975667"/>
                </a:lnTo>
                <a:lnTo>
                  <a:pt x="510319" y="990264"/>
                </a:lnTo>
                <a:lnTo>
                  <a:pt x="523657" y="1003909"/>
                </a:lnTo>
                <a:lnTo>
                  <a:pt x="537947" y="1017237"/>
                </a:lnTo>
                <a:lnTo>
                  <a:pt x="552237" y="1029613"/>
                </a:lnTo>
                <a:lnTo>
                  <a:pt x="567480" y="1041671"/>
                </a:lnTo>
                <a:lnTo>
                  <a:pt x="583040" y="1053095"/>
                </a:lnTo>
                <a:lnTo>
                  <a:pt x="598601" y="1063884"/>
                </a:lnTo>
                <a:lnTo>
                  <a:pt x="615114" y="1074039"/>
                </a:lnTo>
                <a:lnTo>
                  <a:pt x="631627" y="1083558"/>
                </a:lnTo>
                <a:lnTo>
                  <a:pt x="649093" y="1092126"/>
                </a:lnTo>
                <a:lnTo>
                  <a:pt x="666241" y="1100377"/>
                </a:lnTo>
                <a:lnTo>
                  <a:pt x="684025" y="1107993"/>
                </a:lnTo>
                <a:lnTo>
                  <a:pt x="701808" y="1114657"/>
                </a:lnTo>
                <a:lnTo>
                  <a:pt x="720226" y="1120686"/>
                </a:lnTo>
                <a:lnTo>
                  <a:pt x="738645" y="1125763"/>
                </a:lnTo>
                <a:lnTo>
                  <a:pt x="734517" y="1130840"/>
                </a:lnTo>
                <a:lnTo>
                  <a:pt x="730706" y="1135283"/>
                </a:lnTo>
                <a:lnTo>
                  <a:pt x="727213" y="1140043"/>
                </a:lnTo>
                <a:lnTo>
                  <a:pt x="723402" y="1145437"/>
                </a:lnTo>
                <a:lnTo>
                  <a:pt x="720544" y="1150515"/>
                </a:lnTo>
                <a:lnTo>
                  <a:pt x="717368" y="1155909"/>
                </a:lnTo>
                <a:lnTo>
                  <a:pt x="714510" y="1161304"/>
                </a:lnTo>
                <a:lnTo>
                  <a:pt x="711970" y="1167016"/>
                </a:lnTo>
                <a:lnTo>
                  <a:pt x="710064" y="1172410"/>
                </a:lnTo>
                <a:lnTo>
                  <a:pt x="708159" y="1178439"/>
                </a:lnTo>
                <a:lnTo>
                  <a:pt x="706254" y="1184151"/>
                </a:lnTo>
                <a:lnTo>
                  <a:pt x="704983" y="1190498"/>
                </a:lnTo>
                <a:lnTo>
                  <a:pt x="704031" y="1196210"/>
                </a:lnTo>
                <a:lnTo>
                  <a:pt x="702761" y="1202556"/>
                </a:lnTo>
                <a:lnTo>
                  <a:pt x="702443" y="1208903"/>
                </a:lnTo>
                <a:lnTo>
                  <a:pt x="702125" y="1215249"/>
                </a:lnTo>
                <a:lnTo>
                  <a:pt x="702443" y="1222548"/>
                </a:lnTo>
                <a:lnTo>
                  <a:pt x="703078" y="1229529"/>
                </a:lnTo>
                <a:lnTo>
                  <a:pt x="704348" y="1236510"/>
                </a:lnTo>
                <a:lnTo>
                  <a:pt x="705619" y="1243174"/>
                </a:lnTo>
                <a:lnTo>
                  <a:pt x="707206" y="1249838"/>
                </a:lnTo>
                <a:lnTo>
                  <a:pt x="709112" y="1256819"/>
                </a:lnTo>
                <a:lnTo>
                  <a:pt x="711652" y="1263166"/>
                </a:lnTo>
                <a:lnTo>
                  <a:pt x="714193" y="1269512"/>
                </a:lnTo>
                <a:lnTo>
                  <a:pt x="717686" y="1275542"/>
                </a:lnTo>
                <a:lnTo>
                  <a:pt x="720861" y="1281571"/>
                </a:lnTo>
                <a:lnTo>
                  <a:pt x="724355" y="1287283"/>
                </a:lnTo>
                <a:lnTo>
                  <a:pt x="728483" y="1292995"/>
                </a:lnTo>
                <a:lnTo>
                  <a:pt x="732611" y="1298389"/>
                </a:lnTo>
                <a:lnTo>
                  <a:pt x="737057" y="1303784"/>
                </a:lnTo>
                <a:lnTo>
                  <a:pt x="742138" y="1308861"/>
                </a:lnTo>
                <a:lnTo>
                  <a:pt x="746901" y="1313304"/>
                </a:lnTo>
                <a:lnTo>
                  <a:pt x="672275" y="1874339"/>
                </a:lnTo>
                <a:lnTo>
                  <a:pt x="854237" y="2050773"/>
                </a:lnTo>
                <a:lnTo>
                  <a:pt x="1030800" y="1874339"/>
                </a:lnTo>
                <a:lnTo>
                  <a:pt x="956173" y="1313304"/>
                </a:lnTo>
                <a:lnTo>
                  <a:pt x="961572" y="1308544"/>
                </a:lnTo>
                <a:lnTo>
                  <a:pt x="966018" y="1303466"/>
                </a:lnTo>
                <a:lnTo>
                  <a:pt x="970781" y="1298072"/>
                </a:lnTo>
                <a:lnTo>
                  <a:pt x="974910" y="1292995"/>
                </a:lnTo>
                <a:lnTo>
                  <a:pt x="978720" y="1286965"/>
                </a:lnTo>
                <a:lnTo>
                  <a:pt x="982531" y="1281571"/>
                </a:lnTo>
                <a:lnTo>
                  <a:pt x="986024" y="1275224"/>
                </a:lnTo>
                <a:lnTo>
                  <a:pt x="988882" y="1269195"/>
                </a:lnTo>
                <a:lnTo>
                  <a:pt x="991423" y="1262849"/>
                </a:lnTo>
                <a:lnTo>
                  <a:pt x="994281" y="1256502"/>
                </a:lnTo>
                <a:lnTo>
                  <a:pt x="996186" y="1249838"/>
                </a:lnTo>
                <a:lnTo>
                  <a:pt x="997774" y="1243174"/>
                </a:lnTo>
                <a:lnTo>
                  <a:pt x="999044" y="1236510"/>
                </a:lnTo>
                <a:lnTo>
                  <a:pt x="999997" y="1229212"/>
                </a:lnTo>
                <a:lnTo>
                  <a:pt x="1000632" y="1222548"/>
                </a:lnTo>
                <a:lnTo>
                  <a:pt x="1000632" y="1215249"/>
                </a:lnTo>
                <a:lnTo>
                  <a:pt x="1000632" y="1208903"/>
                </a:lnTo>
                <a:lnTo>
                  <a:pt x="1000314" y="1203191"/>
                </a:lnTo>
                <a:lnTo>
                  <a:pt x="999679" y="1197479"/>
                </a:lnTo>
                <a:lnTo>
                  <a:pt x="998727" y="1191767"/>
                </a:lnTo>
                <a:lnTo>
                  <a:pt x="997456" y="1186055"/>
                </a:lnTo>
                <a:lnTo>
                  <a:pt x="996186" y="1180661"/>
                </a:lnTo>
                <a:lnTo>
                  <a:pt x="994598" y="1175266"/>
                </a:lnTo>
                <a:lnTo>
                  <a:pt x="992375" y="1169872"/>
                </a:lnTo>
                <a:lnTo>
                  <a:pt x="990152" y="1164794"/>
                </a:lnTo>
                <a:lnTo>
                  <a:pt x="987929" y="1159400"/>
                </a:lnTo>
                <a:lnTo>
                  <a:pt x="985389" y="1154640"/>
                </a:lnTo>
                <a:lnTo>
                  <a:pt x="982849" y="1149563"/>
                </a:lnTo>
                <a:lnTo>
                  <a:pt x="979355" y="1144803"/>
                </a:lnTo>
                <a:lnTo>
                  <a:pt x="976497" y="1139725"/>
                </a:lnTo>
                <a:lnTo>
                  <a:pt x="973004" y="1135283"/>
                </a:lnTo>
                <a:lnTo>
                  <a:pt x="969829" y="1130840"/>
                </a:lnTo>
                <a:lnTo>
                  <a:pt x="987612" y="1126398"/>
                </a:lnTo>
                <a:lnTo>
                  <a:pt x="1005713" y="1121320"/>
                </a:lnTo>
                <a:lnTo>
                  <a:pt x="1023496" y="1115609"/>
                </a:lnTo>
                <a:lnTo>
                  <a:pt x="1041280" y="1109262"/>
                </a:lnTo>
                <a:lnTo>
                  <a:pt x="1058428" y="1101963"/>
                </a:lnTo>
                <a:lnTo>
                  <a:pt x="1075576" y="1094665"/>
                </a:lnTo>
                <a:lnTo>
                  <a:pt x="1092089" y="1086097"/>
                </a:lnTo>
                <a:lnTo>
                  <a:pt x="1108602" y="1076895"/>
                </a:lnTo>
                <a:lnTo>
                  <a:pt x="1124480" y="1067375"/>
                </a:lnTo>
                <a:lnTo>
                  <a:pt x="1140041" y="1056903"/>
                </a:lnTo>
                <a:lnTo>
                  <a:pt x="1155601" y="1046114"/>
                </a:lnTo>
                <a:lnTo>
                  <a:pt x="1170209" y="1034690"/>
                </a:lnTo>
                <a:lnTo>
                  <a:pt x="1184817" y="1022632"/>
                </a:lnTo>
                <a:lnTo>
                  <a:pt x="1198472" y="1009938"/>
                </a:lnTo>
                <a:lnTo>
                  <a:pt x="1211809" y="996928"/>
                </a:lnTo>
                <a:lnTo>
                  <a:pt x="1225147" y="983283"/>
                </a:lnTo>
                <a:lnTo>
                  <a:pt x="1228640" y="979792"/>
                </a:lnTo>
                <a:lnTo>
                  <a:pt x="1232451" y="982966"/>
                </a:lnTo>
                <a:lnTo>
                  <a:pt x="1257220" y="1002005"/>
                </a:lnTo>
                <a:lnTo>
                  <a:pt x="1281037" y="1021680"/>
                </a:lnTo>
                <a:lnTo>
                  <a:pt x="1304537" y="1041989"/>
                </a:lnTo>
                <a:lnTo>
                  <a:pt x="1316604" y="1052143"/>
                </a:lnTo>
                <a:lnTo>
                  <a:pt x="1327719" y="1062615"/>
                </a:lnTo>
                <a:lnTo>
                  <a:pt x="1338833" y="1073404"/>
                </a:lnTo>
                <a:lnTo>
                  <a:pt x="1349948" y="1084193"/>
                </a:lnTo>
                <a:lnTo>
                  <a:pt x="1361062" y="1094982"/>
                </a:lnTo>
                <a:lnTo>
                  <a:pt x="1371860" y="1105771"/>
                </a:lnTo>
                <a:lnTo>
                  <a:pt x="1382339" y="1116561"/>
                </a:lnTo>
                <a:lnTo>
                  <a:pt x="1392818" y="1127984"/>
                </a:lnTo>
                <a:lnTo>
                  <a:pt x="1403298" y="1139408"/>
                </a:lnTo>
                <a:lnTo>
                  <a:pt x="1413460" y="1150832"/>
                </a:lnTo>
                <a:lnTo>
                  <a:pt x="1423304" y="1162573"/>
                </a:lnTo>
                <a:lnTo>
                  <a:pt x="1433149" y="1174314"/>
                </a:lnTo>
                <a:lnTo>
                  <a:pt x="1442675" y="1186373"/>
                </a:lnTo>
                <a:lnTo>
                  <a:pt x="1452202" y="1198748"/>
                </a:lnTo>
                <a:lnTo>
                  <a:pt x="1461411" y="1210807"/>
                </a:lnTo>
                <a:lnTo>
                  <a:pt x="1470621" y="1223183"/>
                </a:lnTo>
                <a:lnTo>
                  <a:pt x="1479830" y="1235876"/>
                </a:lnTo>
                <a:lnTo>
                  <a:pt x="1488404" y="1248569"/>
                </a:lnTo>
                <a:lnTo>
                  <a:pt x="1496978" y="1261262"/>
                </a:lnTo>
                <a:lnTo>
                  <a:pt x="1505552" y="1274272"/>
                </a:lnTo>
                <a:lnTo>
                  <a:pt x="1513809" y="1287600"/>
                </a:lnTo>
                <a:lnTo>
                  <a:pt x="1521748" y="1300611"/>
                </a:lnTo>
                <a:lnTo>
                  <a:pt x="1529687" y="1314573"/>
                </a:lnTo>
                <a:lnTo>
                  <a:pt x="1537308" y="1328218"/>
                </a:lnTo>
                <a:lnTo>
                  <a:pt x="1544930" y="1341863"/>
                </a:lnTo>
                <a:lnTo>
                  <a:pt x="1552234" y="1355826"/>
                </a:lnTo>
                <a:lnTo>
                  <a:pt x="1559537" y="1369788"/>
                </a:lnTo>
                <a:lnTo>
                  <a:pt x="1566206" y="1384385"/>
                </a:lnTo>
                <a:lnTo>
                  <a:pt x="1573193" y="1398982"/>
                </a:lnTo>
                <a:lnTo>
                  <a:pt x="1579544" y="1413579"/>
                </a:lnTo>
                <a:lnTo>
                  <a:pt x="1586213" y="1428176"/>
                </a:lnTo>
                <a:lnTo>
                  <a:pt x="1592246" y="1443725"/>
                </a:lnTo>
                <a:lnTo>
                  <a:pt x="1598280" y="1458640"/>
                </a:lnTo>
                <a:lnTo>
                  <a:pt x="1603996" y="1473871"/>
                </a:lnTo>
                <a:lnTo>
                  <a:pt x="1609712" y="1489738"/>
                </a:lnTo>
                <a:lnTo>
                  <a:pt x="1614793" y="1505287"/>
                </a:lnTo>
                <a:lnTo>
                  <a:pt x="1620191" y="1521153"/>
                </a:lnTo>
                <a:lnTo>
                  <a:pt x="1624955" y="1537337"/>
                </a:lnTo>
                <a:lnTo>
                  <a:pt x="1630036" y="1553521"/>
                </a:lnTo>
                <a:lnTo>
                  <a:pt x="1634482" y="1570339"/>
                </a:lnTo>
                <a:lnTo>
                  <a:pt x="1638610" y="1586840"/>
                </a:lnTo>
                <a:lnTo>
                  <a:pt x="1643056" y="1603976"/>
                </a:lnTo>
                <a:lnTo>
                  <a:pt x="1646867" y="1620794"/>
                </a:lnTo>
                <a:lnTo>
                  <a:pt x="1650677" y="1637930"/>
                </a:lnTo>
                <a:lnTo>
                  <a:pt x="1654170" y="1655383"/>
                </a:lnTo>
                <a:lnTo>
                  <a:pt x="1657664" y="1673153"/>
                </a:lnTo>
                <a:lnTo>
                  <a:pt x="1660522" y="1690923"/>
                </a:lnTo>
                <a:lnTo>
                  <a:pt x="1663697" y="1709011"/>
                </a:lnTo>
                <a:lnTo>
                  <a:pt x="1666238" y="1727099"/>
                </a:lnTo>
                <a:lnTo>
                  <a:pt x="1668461" y="1745821"/>
                </a:lnTo>
                <a:lnTo>
                  <a:pt x="1670684" y="1764226"/>
                </a:lnTo>
                <a:lnTo>
                  <a:pt x="1672589" y="1783266"/>
                </a:lnTo>
                <a:lnTo>
                  <a:pt x="1674177" y="1802305"/>
                </a:lnTo>
                <a:lnTo>
                  <a:pt x="1676082" y="1821345"/>
                </a:lnTo>
                <a:lnTo>
                  <a:pt x="1677352" y="1841019"/>
                </a:lnTo>
                <a:lnTo>
                  <a:pt x="1678305" y="1860694"/>
                </a:lnTo>
                <a:lnTo>
                  <a:pt x="1679258" y="1880368"/>
                </a:lnTo>
                <a:lnTo>
                  <a:pt x="1679575" y="1900677"/>
                </a:lnTo>
                <a:lnTo>
                  <a:pt x="1679575" y="1903850"/>
                </a:lnTo>
                <a:lnTo>
                  <a:pt x="1677035" y="1905437"/>
                </a:lnTo>
                <a:lnTo>
                  <a:pt x="1653853" y="1918765"/>
                </a:lnTo>
                <a:lnTo>
                  <a:pt x="1630353" y="1931775"/>
                </a:lnTo>
                <a:lnTo>
                  <a:pt x="1606854" y="1944151"/>
                </a:lnTo>
                <a:lnTo>
                  <a:pt x="1583037" y="1956209"/>
                </a:lnTo>
                <a:lnTo>
                  <a:pt x="1558902" y="1967950"/>
                </a:lnTo>
                <a:lnTo>
                  <a:pt x="1534768" y="1979374"/>
                </a:lnTo>
                <a:lnTo>
                  <a:pt x="1510316" y="1990163"/>
                </a:lnTo>
                <a:lnTo>
                  <a:pt x="1485864" y="2000635"/>
                </a:lnTo>
                <a:lnTo>
                  <a:pt x="1461411" y="2010790"/>
                </a:lnTo>
                <a:lnTo>
                  <a:pt x="1436642" y="2020627"/>
                </a:lnTo>
                <a:lnTo>
                  <a:pt x="1411872" y="2029512"/>
                </a:lnTo>
                <a:lnTo>
                  <a:pt x="1386785" y="2038397"/>
                </a:lnTo>
                <a:lnTo>
                  <a:pt x="1361380" y="2046965"/>
                </a:lnTo>
                <a:lnTo>
                  <a:pt x="1335975" y="2054581"/>
                </a:lnTo>
                <a:lnTo>
                  <a:pt x="1310570" y="2062514"/>
                </a:lnTo>
                <a:lnTo>
                  <a:pt x="1285166" y="2069495"/>
                </a:lnTo>
                <a:lnTo>
                  <a:pt x="1259443" y="2076159"/>
                </a:lnTo>
                <a:lnTo>
                  <a:pt x="1233403" y="2082506"/>
                </a:lnTo>
                <a:lnTo>
                  <a:pt x="1207681" y="2088535"/>
                </a:lnTo>
                <a:lnTo>
                  <a:pt x="1181959" y="2093929"/>
                </a:lnTo>
                <a:lnTo>
                  <a:pt x="1155919" y="2099007"/>
                </a:lnTo>
                <a:lnTo>
                  <a:pt x="1129561" y="2103767"/>
                </a:lnTo>
                <a:lnTo>
                  <a:pt x="1103204" y="2107892"/>
                </a:lnTo>
                <a:lnTo>
                  <a:pt x="1077164" y="2111382"/>
                </a:lnTo>
                <a:lnTo>
                  <a:pt x="1050806" y="2114873"/>
                </a:lnTo>
                <a:lnTo>
                  <a:pt x="1024131" y="2117729"/>
                </a:lnTo>
                <a:lnTo>
                  <a:pt x="997774" y="2119950"/>
                </a:lnTo>
                <a:lnTo>
                  <a:pt x="971099" y="2121854"/>
                </a:lnTo>
                <a:lnTo>
                  <a:pt x="944424" y="2123441"/>
                </a:lnTo>
                <a:lnTo>
                  <a:pt x="917749" y="2125028"/>
                </a:lnTo>
                <a:lnTo>
                  <a:pt x="891074" y="2125662"/>
                </a:lnTo>
                <a:lnTo>
                  <a:pt x="864399" y="2125662"/>
                </a:lnTo>
                <a:lnTo>
                  <a:pt x="835818" y="2125662"/>
                </a:lnTo>
                <a:lnTo>
                  <a:pt x="807238" y="2124710"/>
                </a:lnTo>
                <a:lnTo>
                  <a:pt x="778657" y="2123124"/>
                </a:lnTo>
                <a:lnTo>
                  <a:pt x="750395" y="2121537"/>
                </a:lnTo>
                <a:lnTo>
                  <a:pt x="722132" y="2119316"/>
                </a:lnTo>
                <a:lnTo>
                  <a:pt x="693869" y="2116777"/>
                </a:lnTo>
                <a:lnTo>
                  <a:pt x="665606" y="2113604"/>
                </a:lnTo>
                <a:lnTo>
                  <a:pt x="637661" y="2109478"/>
                </a:lnTo>
                <a:lnTo>
                  <a:pt x="609398" y="2105353"/>
                </a:lnTo>
                <a:lnTo>
                  <a:pt x="581453" y="2100593"/>
                </a:lnTo>
                <a:lnTo>
                  <a:pt x="553825" y="2095199"/>
                </a:lnTo>
                <a:lnTo>
                  <a:pt x="525880" y="2089487"/>
                </a:lnTo>
                <a:lnTo>
                  <a:pt x="498252" y="2083458"/>
                </a:lnTo>
                <a:lnTo>
                  <a:pt x="470624" y="2076476"/>
                </a:lnTo>
                <a:lnTo>
                  <a:pt x="443314" y="2069495"/>
                </a:lnTo>
                <a:lnTo>
                  <a:pt x="416321" y="2061879"/>
                </a:lnTo>
                <a:lnTo>
                  <a:pt x="389011" y="2053629"/>
                </a:lnTo>
                <a:lnTo>
                  <a:pt x="362019" y="2045378"/>
                </a:lnTo>
                <a:lnTo>
                  <a:pt x="335343" y="2036176"/>
                </a:lnTo>
                <a:lnTo>
                  <a:pt x="308668" y="2026656"/>
                </a:lnTo>
                <a:lnTo>
                  <a:pt x="282311" y="2016502"/>
                </a:lnTo>
                <a:lnTo>
                  <a:pt x="255953" y="2006030"/>
                </a:lnTo>
                <a:lnTo>
                  <a:pt x="229913" y="1994923"/>
                </a:lnTo>
                <a:lnTo>
                  <a:pt x="203556" y="1983499"/>
                </a:lnTo>
                <a:lnTo>
                  <a:pt x="177833" y="1971441"/>
                </a:lnTo>
                <a:lnTo>
                  <a:pt x="152429" y="1959065"/>
                </a:lnTo>
                <a:lnTo>
                  <a:pt x="127024" y="1946372"/>
                </a:lnTo>
                <a:lnTo>
                  <a:pt x="101619" y="1933044"/>
                </a:lnTo>
                <a:lnTo>
                  <a:pt x="76532" y="1919399"/>
                </a:lnTo>
                <a:lnTo>
                  <a:pt x="51762" y="1905437"/>
                </a:lnTo>
                <a:lnTo>
                  <a:pt x="27310" y="1890523"/>
                </a:lnTo>
                <a:lnTo>
                  <a:pt x="2858" y="1875291"/>
                </a:lnTo>
                <a:lnTo>
                  <a:pt x="0" y="1888301"/>
                </a:lnTo>
                <a:lnTo>
                  <a:pt x="0" y="1870531"/>
                </a:lnTo>
                <a:lnTo>
                  <a:pt x="952" y="1850222"/>
                </a:lnTo>
                <a:lnTo>
                  <a:pt x="2223" y="1829913"/>
                </a:lnTo>
                <a:lnTo>
                  <a:pt x="3493" y="1809604"/>
                </a:lnTo>
                <a:lnTo>
                  <a:pt x="5398" y="1790247"/>
                </a:lnTo>
                <a:lnTo>
                  <a:pt x="6986" y="1770573"/>
                </a:lnTo>
                <a:lnTo>
                  <a:pt x="9209" y="1750898"/>
                </a:lnTo>
                <a:lnTo>
                  <a:pt x="11749" y="1732176"/>
                </a:lnTo>
                <a:lnTo>
                  <a:pt x="14290" y="1713136"/>
                </a:lnTo>
                <a:lnTo>
                  <a:pt x="17148" y="1694414"/>
                </a:lnTo>
                <a:lnTo>
                  <a:pt x="20006" y="1676009"/>
                </a:lnTo>
                <a:lnTo>
                  <a:pt x="23499" y="1657604"/>
                </a:lnTo>
                <a:lnTo>
                  <a:pt x="26992" y="1639834"/>
                </a:lnTo>
                <a:lnTo>
                  <a:pt x="30486" y="1621746"/>
                </a:lnTo>
                <a:lnTo>
                  <a:pt x="34931" y="1604293"/>
                </a:lnTo>
                <a:lnTo>
                  <a:pt x="38742" y="1586840"/>
                </a:lnTo>
                <a:lnTo>
                  <a:pt x="43188" y="1569704"/>
                </a:lnTo>
                <a:lnTo>
                  <a:pt x="47951" y="1552569"/>
                </a:lnTo>
                <a:lnTo>
                  <a:pt x="52715" y="1536068"/>
                </a:lnTo>
                <a:lnTo>
                  <a:pt x="57796" y="1519249"/>
                </a:lnTo>
                <a:lnTo>
                  <a:pt x="62877" y="1503066"/>
                </a:lnTo>
                <a:lnTo>
                  <a:pt x="68593" y="1486564"/>
                </a:lnTo>
                <a:lnTo>
                  <a:pt x="73991" y="1470698"/>
                </a:lnTo>
                <a:lnTo>
                  <a:pt x="80025" y="1455149"/>
                </a:lnTo>
                <a:lnTo>
                  <a:pt x="86059" y="1439283"/>
                </a:lnTo>
                <a:lnTo>
                  <a:pt x="92410" y="1424051"/>
                </a:lnTo>
                <a:lnTo>
                  <a:pt x="98761" y="1409137"/>
                </a:lnTo>
                <a:lnTo>
                  <a:pt x="105430" y="1393905"/>
                </a:lnTo>
                <a:lnTo>
                  <a:pt x="112098" y="1378990"/>
                </a:lnTo>
                <a:lnTo>
                  <a:pt x="119402" y="1364393"/>
                </a:lnTo>
                <a:lnTo>
                  <a:pt x="126706" y="1350114"/>
                </a:lnTo>
                <a:lnTo>
                  <a:pt x="134010" y="1335834"/>
                </a:lnTo>
                <a:lnTo>
                  <a:pt x="141632" y="1321871"/>
                </a:lnTo>
                <a:lnTo>
                  <a:pt x="149571" y="1307909"/>
                </a:lnTo>
                <a:lnTo>
                  <a:pt x="157510" y="1294264"/>
                </a:lnTo>
                <a:lnTo>
                  <a:pt x="165766" y="1280936"/>
                </a:lnTo>
                <a:lnTo>
                  <a:pt x="174023" y="1267291"/>
                </a:lnTo>
                <a:lnTo>
                  <a:pt x="182597" y="1253963"/>
                </a:lnTo>
                <a:lnTo>
                  <a:pt x="191171" y="1241270"/>
                </a:lnTo>
                <a:lnTo>
                  <a:pt x="200380" y="1228260"/>
                </a:lnTo>
                <a:lnTo>
                  <a:pt x="209589" y="1215884"/>
                </a:lnTo>
                <a:lnTo>
                  <a:pt x="218799" y="1203191"/>
                </a:lnTo>
                <a:lnTo>
                  <a:pt x="228008" y="1191133"/>
                </a:lnTo>
                <a:lnTo>
                  <a:pt x="237852" y="1178757"/>
                </a:lnTo>
                <a:lnTo>
                  <a:pt x="247697" y="1167016"/>
                </a:lnTo>
                <a:lnTo>
                  <a:pt x="257541" y="1155275"/>
                </a:lnTo>
                <a:lnTo>
                  <a:pt x="267703" y="1143533"/>
                </a:lnTo>
                <a:lnTo>
                  <a:pt x="278182" y="1132110"/>
                </a:lnTo>
                <a:lnTo>
                  <a:pt x="288662" y="1120686"/>
                </a:lnTo>
                <a:lnTo>
                  <a:pt x="298824" y="1109579"/>
                </a:lnTo>
                <a:lnTo>
                  <a:pt x="309938" y="1098473"/>
                </a:lnTo>
                <a:lnTo>
                  <a:pt x="320735" y="1087684"/>
                </a:lnTo>
                <a:lnTo>
                  <a:pt x="331850" y="1076895"/>
                </a:lnTo>
                <a:lnTo>
                  <a:pt x="343282" y="1066423"/>
                </a:lnTo>
                <a:lnTo>
                  <a:pt x="354715" y="1055951"/>
                </a:lnTo>
                <a:lnTo>
                  <a:pt x="366147" y="1045797"/>
                </a:lnTo>
                <a:lnTo>
                  <a:pt x="377897" y="1035642"/>
                </a:lnTo>
                <a:lnTo>
                  <a:pt x="389964" y="1025805"/>
                </a:lnTo>
                <a:lnTo>
                  <a:pt x="401714" y="1015968"/>
                </a:lnTo>
                <a:lnTo>
                  <a:pt x="414099" y="1006448"/>
                </a:lnTo>
                <a:lnTo>
                  <a:pt x="426801" y="996928"/>
                </a:lnTo>
                <a:lnTo>
                  <a:pt x="439186" y="987408"/>
                </a:lnTo>
                <a:lnTo>
                  <a:pt x="451571" y="977888"/>
                </a:lnTo>
                <a:lnTo>
                  <a:pt x="477293" y="960118"/>
                </a:lnTo>
                <a:lnTo>
                  <a:pt x="481421" y="957262"/>
                </a:lnTo>
                <a:close/>
                <a:moveTo>
                  <a:pt x="839471" y="0"/>
                </a:moveTo>
                <a:lnTo>
                  <a:pt x="852171" y="0"/>
                </a:lnTo>
                <a:lnTo>
                  <a:pt x="865506" y="0"/>
                </a:lnTo>
                <a:lnTo>
                  <a:pt x="878206" y="636"/>
                </a:lnTo>
                <a:lnTo>
                  <a:pt x="890906" y="1271"/>
                </a:lnTo>
                <a:lnTo>
                  <a:pt x="903288" y="2542"/>
                </a:lnTo>
                <a:lnTo>
                  <a:pt x="915988" y="3813"/>
                </a:lnTo>
                <a:lnTo>
                  <a:pt x="928371" y="5719"/>
                </a:lnTo>
                <a:lnTo>
                  <a:pt x="940436" y="7943"/>
                </a:lnTo>
                <a:lnTo>
                  <a:pt x="952818" y="10167"/>
                </a:lnTo>
                <a:lnTo>
                  <a:pt x="964883" y="12708"/>
                </a:lnTo>
                <a:lnTo>
                  <a:pt x="976631" y="15568"/>
                </a:lnTo>
                <a:lnTo>
                  <a:pt x="988696" y="19062"/>
                </a:lnTo>
                <a:lnTo>
                  <a:pt x="1000443" y="22239"/>
                </a:lnTo>
                <a:lnTo>
                  <a:pt x="1011873" y="26052"/>
                </a:lnTo>
                <a:lnTo>
                  <a:pt x="1023621" y="30182"/>
                </a:lnTo>
                <a:lnTo>
                  <a:pt x="1034733" y="34630"/>
                </a:lnTo>
                <a:lnTo>
                  <a:pt x="1046163" y="39395"/>
                </a:lnTo>
                <a:lnTo>
                  <a:pt x="1057276" y="44161"/>
                </a:lnTo>
                <a:lnTo>
                  <a:pt x="1068388" y="48926"/>
                </a:lnTo>
                <a:lnTo>
                  <a:pt x="1079183" y="54645"/>
                </a:lnTo>
                <a:lnTo>
                  <a:pt x="1089661" y="60046"/>
                </a:lnTo>
                <a:lnTo>
                  <a:pt x="1100456" y="66082"/>
                </a:lnTo>
                <a:lnTo>
                  <a:pt x="1110616" y="72119"/>
                </a:lnTo>
                <a:lnTo>
                  <a:pt x="1120776" y="78790"/>
                </a:lnTo>
                <a:lnTo>
                  <a:pt x="1130936" y="85462"/>
                </a:lnTo>
                <a:lnTo>
                  <a:pt x="1140461" y="92134"/>
                </a:lnTo>
                <a:lnTo>
                  <a:pt x="1150303" y="99123"/>
                </a:lnTo>
                <a:lnTo>
                  <a:pt x="1159828" y="106430"/>
                </a:lnTo>
                <a:lnTo>
                  <a:pt x="1169353" y="114055"/>
                </a:lnTo>
                <a:lnTo>
                  <a:pt x="1178561" y="121680"/>
                </a:lnTo>
                <a:lnTo>
                  <a:pt x="1187133" y="129623"/>
                </a:lnTo>
                <a:lnTo>
                  <a:pt x="1196023" y="137883"/>
                </a:lnTo>
                <a:lnTo>
                  <a:pt x="1204596" y="146143"/>
                </a:lnTo>
                <a:lnTo>
                  <a:pt x="1213168" y="155039"/>
                </a:lnTo>
                <a:lnTo>
                  <a:pt x="1221106" y="163299"/>
                </a:lnTo>
                <a:lnTo>
                  <a:pt x="1229043" y="172513"/>
                </a:lnTo>
                <a:lnTo>
                  <a:pt x="1236981" y="181726"/>
                </a:lnTo>
                <a:lnTo>
                  <a:pt x="1244283" y="190939"/>
                </a:lnTo>
                <a:lnTo>
                  <a:pt x="1251586" y="200153"/>
                </a:lnTo>
                <a:lnTo>
                  <a:pt x="1258888" y="210001"/>
                </a:lnTo>
                <a:lnTo>
                  <a:pt x="1265556" y="219850"/>
                </a:lnTo>
                <a:lnTo>
                  <a:pt x="1272223" y="230017"/>
                </a:lnTo>
                <a:lnTo>
                  <a:pt x="1278256" y="240183"/>
                </a:lnTo>
                <a:lnTo>
                  <a:pt x="1284606" y="250667"/>
                </a:lnTo>
                <a:lnTo>
                  <a:pt x="1290321" y="261151"/>
                </a:lnTo>
                <a:lnTo>
                  <a:pt x="1296353" y="271953"/>
                </a:lnTo>
                <a:lnTo>
                  <a:pt x="1301433" y="282755"/>
                </a:lnTo>
                <a:lnTo>
                  <a:pt x="1306831" y="293239"/>
                </a:lnTo>
                <a:lnTo>
                  <a:pt x="1311593" y="304359"/>
                </a:lnTo>
                <a:lnTo>
                  <a:pt x="1316356" y="315796"/>
                </a:lnTo>
                <a:lnTo>
                  <a:pt x="1320483" y="327234"/>
                </a:lnTo>
                <a:lnTo>
                  <a:pt x="1324293" y="338671"/>
                </a:lnTo>
                <a:lnTo>
                  <a:pt x="1328421" y="350426"/>
                </a:lnTo>
                <a:lnTo>
                  <a:pt x="1331913" y="362181"/>
                </a:lnTo>
                <a:lnTo>
                  <a:pt x="1335088" y="373936"/>
                </a:lnTo>
                <a:lnTo>
                  <a:pt x="1337946" y="386009"/>
                </a:lnTo>
                <a:lnTo>
                  <a:pt x="1340803" y="398081"/>
                </a:lnTo>
                <a:lnTo>
                  <a:pt x="1343026" y="410472"/>
                </a:lnTo>
                <a:lnTo>
                  <a:pt x="1344931" y="422862"/>
                </a:lnTo>
                <a:lnTo>
                  <a:pt x="1346518" y="435252"/>
                </a:lnTo>
                <a:lnTo>
                  <a:pt x="1348106" y="447643"/>
                </a:lnTo>
                <a:lnTo>
                  <a:pt x="1349058" y="460033"/>
                </a:lnTo>
                <a:lnTo>
                  <a:pt x="1350011" y="472741"/>
                </a:lnTo>
                <a:lnTo>
                  <a:pt x="1350646" y="485449"/>
                </a:lnTo>
                <a:lnTo>
                  <a:pt x="1350963" y="498475"/>
                </a:lnTo>
                <a:lnTo>
                  <a:pt x="1350646" y="513407"/>
                </a:lnTo>
                <a:lnTo>
                  <a:pt x="1349693" y="528975"/>
                </a:lnTo>
                <a:lnTo>
                  <a:pt x="1348423" y="543907"/>
                </a:lnTo>
                <a:lnTo>
                  <a:pt x="1347153" y="558521"/>
                </a:lnTo>
                <a:lnTo>
                  <a:pt x="1345248" y="573453"/>
                </a:lnTo>
                <a:lnTo>
                  <a:pt x="1342708" y="588067"/>
                </a:lnTo>
                <a:lnTo>
                  <a:pt x="1339851" y="602682"/>
                </a:lnTo>
                <a:lnTo>
                  <a:pt x="1336358" y="616660"/>
                </a:lnTo>
                <a:lnTo>
                  <a:pt x="1332866" y="631275"/>
                </a:lnTo>
                <a:lnTo>
                  <a:pt x="1328738" y="645254"/>
                </a:lnTo>
                <a:lnTo>
                  <a:pt x="1324293" y="658915"/>
                </a:lnTo>
                <a:lnTo>
                  <a:pt x="1319531" y="672576"/>
                </a:lnTo>
                <a:lnTo>
                  <a:pt x="1314133" y="685920"/>
                </a:lnTo>
                <a:lnTo>
                  <a:pt x="1308418" y="699263"/>
                </a:lnTo>
                <a:lnTo>
                  <a:pt x="1302386" y="712607"/>
                </a:lnTo>
                <a:lnTo>
                  <a:pt x="1296353" y="725315"/>
                </a:lnTo>
                <a:lnTo>
                  <a:pt x="1289368" y="738023"/>
                </a:lnTo>
                <a:lnTo>
                  <a:pt x="1282383" y="750413"/>
                </a:lnTo>
                <a:lnTo>
                  <a:pt x="1275081" y="762486"/>
                </a:lnTo>
                <a:lnTo>
                  <a:pt x="1267143" y="774559"/>
                </a:lnTo>
                <a:lnTo>
                  <a:pt x="1259206" y="786313"/>
                </a:lnTo>
                <a:lnTo>
                  <a:pt x="1250633" y="797751"/>
                </a:lnTo>
                <a:lnTo>
                  <a:pt x="1242061" y="809188"/>
                </a:lnTo>
                <a:lnTo>
                  <a:pt x="1232853" y="819990"/>
                </a:lnTo>
                <a:lnTo>
                  <a:pt x="1223963" y="830792"/>
                </a:lnTo>
                <a:lnTo>
                  <a:pt x="1214121" y="841276"/>
                </a:lnTo>
                <a:lnTo>
                  <a:pt x="1204278" y="851442"/>
                </a:lnTo>
                <a:lnTo>
                  <a:pt x="1193801" y="860974"/>
                </a:lnTo>
                <a:lnTo>
                  <a:pt x="1183323" y="870822"/>
                </a:lnTo>
                <a:lnTo>
                  <a:pt x="1172528" y="880036"/>
                </a:lnTo>
                <a:lnTo>
                  <a:pt x="1161733" y="889249"/>
                </a:lnTo>
                <a:lnTo>
                  <a:pt x="1150303" y="897827"/>
                </a:lnTo>
                <a:lnTo>
                  <a:pt x="1134746" y="909264"/>
                </a:lnTo>
                <a:lnTo>
                  <a:pt x="1118236" y="920066"/>
                </a:lnTo>
                <a:lnTo>
                  <a:pt x="1101408" y="929915"/>
                </a:lnTo>
                <a:lnTo>
                  <a:pt x="1084581" y="939446"/>
                </a:lnTo>
                <a:lnTo>
                  <a:pt x="1066801" y="948342"/>
                </a:lnTo>
                <a:lnTo>
                  <a:pt x="1048703" y="956602"/>
                </a:lnTo>
                <a:lnTo>
                  <a:pt x="1040131" y="960414"/>
                </a:lnTo>
                <a:lnTo>
                  <a:pt x="1030606" y="963909"/>
                </a:lnTo>
                <a:lnTo>
                  <a:pt x="1021398" y="967722"/>
                </a:lnTo>
                <a:lnTo>
                  <a:pt x="1011873" y="970899"/>
                </a:lnTo>
                <a:lnTo>
                  <a:pt x="1002348" y="973758"/>
                </a:lnTo>
                <a:lnTo>
                  <a:pt x="993141" y="976617"/>
                </a:lnTo>
                <a:lnTo>
                  <a:pt x="983616" y="979794"/>
                </a:lnTo>
                <a:lnTo>
                  <a:pt x="973773" y="982018"/>
                </a:lnTo>
                <a:lnTo>
                  <a:pt x="963931" y="984560"/>
                </a:lnTo>
                <a:lnTo>
                  <a:pt x="954088" y="986466"/>
                </a:lnTo>
                <a:lnTo>
                  <a:pt x="944246" y="988372"/>
                </a:lnTo>
                <a:lnTo>
                  <a:pt x="934403" y="990596"/>
                </a:lnTo>
                <a:lnTo>
                  <a:pt x="924561" y="991867"/>
                </a:lnTo>
                <a:lnTo>
                  <a:pt x="914401" y="993455"/>
                </a:lnTo>
                <a:lnTo>
                  <a:pt x="904241" y="994409"/>
                </a:lnTo>
                <a:lnTo>
                  <a:pt x="893763" y="995362"/>
                </a:lnTo>
                <a:lnTo>
                  <a:pt x="883603" y="995997"/>
                </a:lnTo>
                <a:lnTo>
                  <a:pt x="873126" y="996632"/>
                </a:lnTo>
                <a:lnTo>
                  <a:pt x="862648" y="996950"/>
                </a:lnTo>
                <a:lnTo>
                  <a:pt x="852171" y="996950"/>
                </a:lnTo>
                <a:lnTo>
                  <a:pt x="840423" y="996950"/>
                </a:lnTo>
                <a:lnTo>
                  <a:pt x="828358" y="996315"/>
                </a:lnTo>
                <a:lnTo>
                  <a:pt x="816293" y="995679"/>
                </a:lnTo>
                <a:lnTo>
                  <a:pt x="804546" y="994726"/>
                </a:lnTo>
                <a:lnTo>
                  <a:pt x="792798" y="993455"/>
                </a:lnTo>
                <a:lnTo>
                  <a:pt x="781368" y="992185"/>
                </a:lnTo>
                <a:lnTo>
                  <a:pt x="769621" y="990278"/>
                </a:lnTo>
                <a:lnTo>
                  <a:pt x="758191" y="988054"/>
                </a:lnTo>
                <a:lnTo>
                  <a:pt x="746761" y="985831"/>
                </a:lnTo>
                <a:lnTo>
                  <a:pt x="735331" y="983289"/>
                </a:lnTo>
                <a:lnTo>
                  <a:pt x="724218" y="980430"/>
                </a:lnTo>
                <a:lnTo>
                  <a:pt x="713106" y="977253"/>
                </a:lnTo>
                <a:lnTo>
                  <a:pt x="702311" y="973758"/>
                </a:lnTo>
                <a:lnTo>
                  <a:pt x="691198" y="970263"/>
                </a:lnTo>
                <a:lnTo>
                  <a:pt x="680721" y="966768"/>
                </a:lnTo>
                <a:lnTo>
                  <a:pt x="670243" y="962321"/>
                </a:lnTo>
                <a:lnTo>
                  <a:pt x="659448" y="958190"/>
                </a:lnTo>
                <a:lnTo>
                  <a:pt x="648971" y="953425"/>
                </a:lnTo>
                <a:lnTo>
                  <a:pt x="638811" y="948659"/>
                </a:lnTo>
                <a:lnTo>
                  <a:pt x="628651" y="943894"/>
                </a:lnTo>
                <a:lnTo>
                  <a:pt x="618491" y="938493"/>
                </a:lnTo>
                <a:lnTo>
                  <a:pt x="608648" y="933410"/>
                </a:lnTo>
                <a:lnTo>
                  <a:pt x="599123" y="927373"/>
                </a:lnTo>
                <a:lnTo>
                  <a:pt x="589281" y="921655"/>
                </a:lnTo>
                <a:lnTo>
                  <a:pt x="579756" y="915618"/>
                </a:lnTo>
                <a:lnTo>
                  <a:pt x="570548" y="909264"/>
                </a:lnTo>
                <a:lnTo>
                  <a:pt x="561023" y="902910"/>
                </a:lnTo>
                <a:lnTo>
                  <a:pt x="552133" y="895921"/>
                </a:lnTo>
                <a:lnTo>
                  <a:pt x="543561" y="889249"/>
                </a:lnTo>
                <a:lnTo>
                  <a:pt x="534671" y="881942"/>
                </a:lnTo>
                <a:lnTo>
                  <a:pt x="526098" y="874952"/>
                </a:lnTo>
                <a:lnTo>
                  <a:pt x="517526" y="867328"/>
                </a:lnTo>
                <a:lnTo>
                  <a:pt x="508318" y="858750"/>
                </a:lnTo>
                <a:lnTo>
                  <a:pt x="499428" y="849854"/>
                </a:lnTo>
                <a:lnTo>
                  <a:pt x="490538" y="840958"/>
                </a:lnTo>
                <a:lnTo>
                  <a:pt x="481648" y="831427"/>
                </a:lnTo>
                <a:lnTo>
                  <a:pt x="473711" y="821896"/>
                </a:lnTo>
                <a:lnTo>
                  <a:pt x="465456" y="812047"/>
                </a:lnTo>
                <a:lnTo>
                  <a:pt x="457518" y="801881"/>
                </a:lnTo>
                <a:lnTo>
                  <a:pt x="449898" y="791714"/>
                </a:lnTo>
                <a:lnTo>
                  <a:pt x="442596" y="781548"/>
                </a:lnTo>
                <a:lnTo>
                  <a:pt x="435293" y="770746"/>
                </a:lnTo>
                <a:lnTo>
                  <a:pt x="428626" y="759944"/>
                </a:lnTo>
                <a:lnTo>
                  <a:pt x="421958" y="749142"/>
                </a:lnTo>
                <a:lnTo>
                  <a:pt x="415608" y="738023"/>
                </a:lnTo>
                <a:lnTo>
                  <a:pt x="409576" y="726585"/>
                </a:lnTo>
                <a:lnTo>
                  <a:pt x="403861" y="715148"/>
                </a:lnTo>
                <a:lnTo>
                  <a:pt x="398463" y="703393"/>
                </a:lnTo>
                <a:lnTo>
                  <a:pt x="393383" y="691638"/>
                </a:lnTo>
                <a:lnTo>
                  <a:pt x="388303" y="679566"/>
                </a:lnTo>
                <a:lnTo>
                  <a:pt x="383858" y="667493"/>
                </a:lnTo>
                <a:lnTo>
                  <a:pt x="379731" y="655420"/>
                </a:lnTo>
                <a:lnTo>
                  <a:pt x="375603" y="643030"/>
                </a:lnTo>
                <a:lnTo>
                  <a:pt x="372111" y="630322"/>
                </a:lnTo>
                <a:lnTo>
                  <a:pt x="368936" y="617614"/>
                </a:lnTo>
                <a:lnTo>
                  <a:pt x="365443" y="604588"/>
                </a:lnTo>
                <a:lnTo>
                  <a:pt x="362903" y="591880"/>
                </a:lnTo>
                <a:lnTo>
                  <a:pt x="360681" y="578854"/>
                </a:lnTo>
                <a:lnTo>
                  <a:pt x="358776" y="565828"/>
                </a:lnTo>
                <a:lnTo>
                  <a:pt x="357188" y="552485"/>
                </a:lnTo>
                <a:lnTo>
                  <a:pt x="355601" y="539141"/>
                </a:lnTo>
                <a:lnTo>
                  <a:pt x="354648" y="525480"/>
                </a:lnTo>
                <a:lnTo>
                  <a:pt x="354331" y="511819"/>
                </a:lnTo>
                <a:lnTo>
                  <a:pt x="354013" y="498475"/>
                </a:lnTo>
                <a:lnTo>
                  <a:pt x="354331" y="485449"/>
                </a:lnTo>
                <a:lnTo>
                  <a:pt x="354648" y="472741"/>
                </a:lnTo>
                <a:lnTo>
                  <a:pt x="355601" y="460033"/>
                </a:lnTo>
                <a:lnTo>
                  <a:pt x="356871" y="447643"/>
                </a:lnTo>
                <a:lnTo>
                  <a:pt x="358141" y="434935"/>
                </a:lnTo>
                <a:lnTo>
                  <a:pt x="360046" y="422544"/>
                </a:lnTo>
                <a:lnTo>
                  <a:pt x="361951" y="410472"/>
                </a:lnTo>
                <a:lnTo>
                  <a:pt x="364173" y="397763"/>
                </a:lnTo>
                <a:lnTo>
                  <a:pt x="366713" y="385691"/>
                </a:lnTo>
                <a:lnTo>
                  <a:pt x="369888" y="373936"/>
                </a:lnTo>
                <a:lnTo>
                  <a:pt x="373063" y="361863"/>
                </a:lnTo>
                <a:lnTo>
                  <a:pt x="376556" y="350108"/>
                </a:lnTo>
                <a:lnTo>
                  <a:pt x="380683" y="338671"/>
                </a:lnTo>
                <a:lnTo>
                  <a:pt x="384493" y="326916"/>
                </a:lnTo>
                <a:lnTo>
                  <a:pt x="388621" y="315796"/>
                </a:lnTo>
                <a:lnTo>
                  <a:pt x="393383" y="304359"/>
                </a:lnTo>
                <a:lnTo>
                  <a:pt x="398146" y="293239"/>
                </a:lnTo>
                <a:lnTo>
                  <a:pt x="403543" y="282755"/>
                </a:lnTo>
                <a:lnTo>
                  <a:pt x="408623" y="271636"/>
                </a:lnTo>
                <a:lnTo>
                  <a:pt x="414656" y="261151"/>
                </a:lnTo>
                <a:lnTo>
                  <a:pt x="420371" y="250667"/>
                </a:lnTo>
                <a:lnTo>
                  <a:pt x="426721" y="240183"/>
                </a:lnTo>
                <a:lnTo>
                  <a:pt x="432753" y="230017"/>
                </a:lnTo>
                <a:lnTo>
                  <a:pt x="439421" y="219850"/>
                </a:lnTo>
                <a:lnTo>
                  <a:pt x="446088" y="210001"/>
                </a:lnTo>
                <a:lnTo>
                  <a:pt x="453391" y="200153"/>
                </a:lnTo>
                <a:lnTo>
                  <a:pt x="460693" y="190939"/>
                </a:lnTo>
                <a:lnTo>
                  <a:pt x="467996" y="181408"/>
                </a:lnTo>
                <a:lnTo>
                  <a:pt x="475933" y="172195"/>
                </a:lnTo>
                <a:lnTo>
                  <a:pt x="483871" y="163299"/>
                </a:lnTo>
                <a:lnTo>
                  <a:pt x="491808" y="154403"/>
                </a:lnTo>
                <a:lnTo>
                  <a:pt x="500381" y="146143"/>
                </a:lnTo>
                <a:lnTo>
                  <a:pt x="508953" y="137565"/>
                </a:lnTo>
                <a:lnTo>
                  <a:pt x="517526" y="129305"/>
                </a:lnTo>
                <a:lnTo>
                  <a:pt x="526416" y="121680"/>
                </a:lnTo>
                <a:lnTo>
                  <a:pt x="535623" y="113738"/>
                </a:lnTo>
                <a:lnTo>
                  <a:pt x="545148" y="106113"/>
                </a:lnTo>
                <a:lnTo>
                  <a:pt x="554673" y="99123"/>
                </a:lnTo>
                <a:lnTo>
                  <a:pt x="564516" y="92134"/>
                </a:lnTo>
                <a:lnTo>
                  <a:pt x="574041" y="85462"/>
                </a:lnTo>
                <a:lnTo>
                  <a:pt x="584201" y="78473"/>
                </a:lnTo>
                <a:lnTo>
                  <a:pt x="594361" y="72119"/>
                </a:lnTo>
                <a:lnTo>
                  <a:pt x="604838" y="66082"/>
                </a:lnTo>
                <a:lnTo>
                  <a:pt x="615316" y="60046"/>
                </a:lnTo>
                <a:lnTo>
                  <a:pt x="625793" y="54645"/>
                </a:lnTo>
                <a:lnTo>
                  <a:pt x="636906" y="48926"/>
                </a:lnTo>
                <a:lnTo>
                  <a:pt x="647701" y="44161"/>
                </a:lnTo>
                <a:lnTo>
                  <a:pt x="658813" y="39395"/>
                </a:lnTo>
                <a:lnTo>
                  <a:pt x="670243" y="34630"/>
                </a:lnTo>
                <a:lnTo>
                  <a:pt x="681356" y="30182"/>
                </a:lnTo>
                <a:lnTo>
                  <a:pt x="693103" y="26052"/>
                </a:lnTo>
                <a:lnTo>
                  <a:pt x="704533" y="22239"/>
                </a:lnTo>
                <a:lnTo>
                  <a:pt x="716281" y="19062"/>
                </a:lnTo>
                <a:lnTo>
                  <a:pt x="728346" y="15568"/>
                </a:lnTo>
                <a:lnTo>
                  <a:pt x="740093" y="12708"/>
                </a:lnTo>
                <a:lnTo>
                  <a:pt x="752158" y="10167"/>
                </a:lnTo>
                <a:lnTo>
                  <a:pt x="764541" y="7625"/>
                </a:lnTo>
                <a:lnTo>
                  <a:pt x="776606" y="5719"/>
                </a:lnTo>
                <a:lnTo>
                  <a:pt x="788988" y="3813"/>
                </a:lnTo>
                <a:lnTo>
                  <a:pt x="801688" y="2542"/>
                </a:lnTo>
                <a:lnTo>
                  <a:pt x="814071" y="1271"/>
                </a:lnTo>
                <a:lnTo>
                  <a:pt x="826771" y="636"/>
                </a:lnTo>
                <a:lnTo>
                  <a:pt x="83947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4108" name="文本框 20"/>
          <p:cNvSpPr txBox="1">
            <a:spLocks noChangeArrowheads="1"/>
          </p:cNvSpPr>
          <p:nvPr/>
        </p:nvSpPr>
        <p:spPr bwMode="auto">
          <a:xfrm>
            <a:off x="7032625" y="4635501"/>
            <a:ext cx="18192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</a:rPr>
              <a:t>授课人：王尊亮</a:t>
            </a:r>
          </a:p>
        </p:txBody>
      </p:sp>
    </p:spTree>
  </p:cSld>
  <p:clrMapOvr>
    <a:masterClrMapping/>
  </p:clrMapOvr>
  <p:transition spd="slow">
    <p:blinds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9.1.1</a:t>
            </a:r>
            <a:r>
              <a:rPr lang="zh-CN" altLang="en-US" dirty="0"/>
              <a:t> </a:t>
            </a:r>
            <a:r>
              <a:rPr lang="en-US" altLang="zh-CN" dirty="0"/>
              <a:t>AJAX</a:t>
            </a:r>
            <a:r>
              <a:rPr lang="zh-CN" altLang="en-US" dirty="0"/>
              <a:t>的使用</a:t>
            </a: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371C89A7-7E6D-E541-8426-AA1675BC763F}"/>
              </a:ext>
            </a:extLst>
          </p:cNvPr>
          <p:cNvSpPr txBox="1">
            <a:spLocks/>
          </p:cNvSpPr>
          <p:nvPr/>
        </p:nvSpPr>
        <p:spPr>
          <a:xfrm>
            <a:off x="448732" y="1262157"/>
            <a:ext cx="11458575" cy="4333685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 dirty="0"/>
              <a:t>原生</a:t>
            </a:r>
            <a:r>
              <a:rPr lang="en-US" altLang="zh-CN" sz="2400" dirty="0"/>
              <a:t>AJAX</a:t>
            </a:r>
            <a:r>
              <a:rPr lang="zh-CN" altLang="en-US" sz="2400" dirty="0"/>
              <a:t>使用</a:t>
            </a:r>
            <a:endParaRPr lang="en-US" altLang="zh-CN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660085C-B162-104F-9DCB-B114A09D3FEB}"/>
              </a:ext>
            </a:extLst>
          </p:cNvPr>
          <p:cNvSpPr/>
          <p:nvPr/>
        </p:nvSpPr>
        <p:spPr>
          <a:xfrm>
            <a:off x="4990026" y="5834426"/>
            <a:ext cx="2031325" cy="4598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向服务器发送请求</a:t>
            </a:r>
            <a:endParaRPr lang="en-US" altLang="zh-CN" dirty="0"/>
          </a:p>
        </p:txBody>
      </p:sp>
      <p:sp>
        <p:nvSpPr>
          <p:cNvPr id="9" name="文本占位符 2">
            <a:extLst>
              <a:ext uri="{FF2B5EF4-FFF2-40B4-BE49-F238E27FC236}">
                <a16:creationId xmlns:a16="http://schemas.microsoft.com/office/drawing/2014/main" id="{C853860E-8D60-DF49-BD74-4DF2B3DC3EE8}"/>
              </a:ext>
            </a:extLst>
          </p:cNvPr>
          <p:cNvSpPr txBox="1">
            <a:spLocks/>
          </p:cNvSpPr>
          <p:nvPr/>
        </p:nvSpPr>
        <p:spPr>
          <a:xfrm>
            <a:off x="457200" y="1481328"/>
            <a:ext cx="10797822" cy="3248716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>
              <a:lnSpc>
                <a:spcPct val="150000"/>
              </a:lnSpc>
            </a:pPr>
            <a:endParaRPr lang="en-US" altLang="zh-CN" dirty="0">
              <a:hlinkClick r:id="rId2"/>
            </a:endParaRPr>
          </a:p>
          <a:p>
            <a:pPr lvl="1" eaLnBrk="1" hangingPunct="1">
              <a:lnSpc>
                <a:spcPct val="150000"/>
              </a:lnSpc>
            </a:pPr>
            <a:r>
              <a:rPr lang="en-US" altLang="zh-CN" dirty="0">
                <a:hlinkClick r:id="rId2"/>
              </a:rPr>
              <a:t>POST</a:t>
            </a:r>
            <a:r>
              <a:rPr lang="zh-CN" altLang="en-US" dirty="0">
                <a:hlinkClick r:id="rId2"/>
              </a:rPr>
              <a:t>请求示例：</a:t>
            </a:r>
            <a:endParaRPr lang="en-US" altLang="zh-CN" dirty="0"/>
          </a:p>
          <a:p>
            <a:pPr lvl="1" eaLnBrk="1" hangingPunct="1">
              <a:lnSpc>
                <a:spcPct val="150000"/>
              </a:lnSpc>
            </a:pPr>
            <a:endParaRPr lang="zh-CN" altLang="en-US" sz="2000" dirty="0"/>
          </a:p>
          <a:p>
            <a:pPr lvl="1" eaLnBrk="1" hangingPunct="1">
              <a:lnSpc>
                <a:spcPct val="150000"/>
              </a:lnSpc>
            </a:pPr>
            <a:endParaRPr lang="en-US" dirty="0"/>
          </a:p>
          <a:p>
            <a:pPr lvl="1" eaLnBrk="1" hangingPunct="1">
              <a:lnSpc>
                <a:spcPct val="150000"/>
              </a:lnSpc>
            </a:pPr>
            <a:endParaRPr lang="zh-CN" altLang="en-US" dirty="0"/>
          </a:p>
          <a:p>
            <a:pPr eaLnBrk="1" hangingPunct="1">
              <a:lnSpc>
                <a:spcPct val="150000"/>
              </a:lnSpc>
            </a:pPr>
            <a:endParaRPr lang="zh-CN" altLang="en-US" sz="2400" dirty="0"/>
          </a:p>
          <a:p>
            <a:pPr eaLnBrk="1" hangingPunct="1">
              <a:lnSpc>
                <a:spcPct val="150000"/>
              </a:lnSpc>
            </a:pPr>
            <a:endParaRPr lang="en-US" altLang="zh-CN" sz="2400" dirty="0"/>
          </a:p>
          <a:p>
            <a:pPr lvl="1" eaLnBrk="1" hangingPunct="1"/>
            <a:endParaRPr lang="zh-CN" alt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2DD79F2B-12C6-4845-B967-B4F48668790B}"/>
              </a:ext>
            </a:extLst>
          </p:cNvPr>
          <p:cNvSpPr txBox="1"/>
          <p:nvPr/>
        </p:nvSpPr>
        <p:spPr>
          <a:xfrm>
            <a:off x="966066" y="3032552"/>
            <a:ext cx="10423906" cy="1420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/>
              <a:t>xmlhttp.open</a:t>
            </a:r>
            <a:r>
              <a:rPr lang="en-US" sz="2000" dirty="0"/>
              <a:t>("</a:t>
            </a:r>
            <a:r>
              <a:rPr lang="en-US" sz="2000" dirty="0" err="1"/>
              <a:t>POST","ajax_test.html",true</a:t>
            </a:r>
            <a:r>
              <a:rPr lang="en-US" sz="2000" dirty="0"/>
              <a:t>);</a:t>
            </a:r>
            <a:br>
              <a:rPr lang="en-US" sz="2000" dirty="0"/>
            </a:br>
            <a:r>
              <a:rPr lang="en-US" sz="2000" dirty="0" err="1"/>
              <a:t>xmlhttp.setRequestHeader</a:t>
            </a:r>
            <a:r>
              <a:rPr lang="en-US" sz="2000" dirty="0"/>
              <a:t>("Content-</a:t>
            </a:r>
            <a:r>
              <a:rPr lang="en-US" sz="2000" dirty="0" err="1"/>
              <a:t>type","application</a:t>
            </a:r>
            <a:r>
              <a:rPr lang="en-US" sz="2000" dirty="0"/>
              <a:t>/x-www-form-</a:t>
            </a:r>
            <a:r>
              <a:rPr lang="en-US" sz="2000" dirty="0" err="1"/>
              <a:t>urlencoded</a:t>
            </a:r>
            <a:r>
              <a:rPr lang="en-US" sz="2000" dirty="0"/>
              <a:t>");</a:t>
            </a:r>
            <a:br>
              <a:rPr lang="en-US" sz="2000" dirty="0"/>
            </a:br>
            <a:r>
              <a:rPr lang="en-US" sz="2000" dirty="0" err="1"/>
              <a:t>xmlhttp.send</a:t>
            </a:r>
            <a:r>
              <a:rPr lang="en-US" sz="2000" dirty="0"/>
              <a:t>("</a:t>
            </a:r>
            <a:r>
              <a:rPr lang="en-US" sz="2000" dirty="0" err="1"/>
              <a:t>fname</a:t>
            </a:r>
            <a:r>
              <a:rPr lang="en-US" sz="2000" dirty="0"/>
              <a:t>=</a:t>
            </a:r>
            <a:r>
              <a:rPr lang="en-US" sz="2000" dirty="0" err="1"/>
              <a:t>Henry&amp;lname</a:t>
            </a:r>
            <a:r>
              <a:rPr lang="en-US" sz="2000" dirty="0"/>
              <a:t>=Ford");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33962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9.1.1</a:t>
            </a:r>
            <a:r>
              <a:rPr lang="zh-CN" altLang="en-US" dirty="0"/>
              <a:t> </a:t>
            </a:r>
            <a:r>
              <a:rPr lang="en-US" altLang="zh-CN" dirty="0"/>
              <a:t>AJAX</a:t>
            </a:r>
            <a:r>
              <a:rPr lang="zh-CN" altLang="en-US" dirty="0"/>
              <a:t>的使用</a:t>
            </a: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E640E902-9A39-A249-971A-23D6F3C9E7BF}"/>
              </a:ext>
            </a:extLst>
          </p:cNvPr>
          <p:cNvSpPr txBox="1">
            <a:spLocks/>
          </p:cNvSpPr>
          <p:nvPr/>
        </p:nvSpPr>
        <p:spPr>
          <a:xfrm>
            <a:off x="412045" y="1223784"/>
            <a:ext cx="10865556" cy="4333685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 dirty="0"/>
              <a:t>获取服务器响应</a:t>
            </a:r>
            <a:endParaRPr lang="en-US" altLang="zh-CN" sz="2400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dirty="0"/>
              <a:t>获得来自服务器的响应，需使用 </a:t>
            </a:r>
            <a:r>
              <a:rPr lang="en-US" sz="2000" dirty="0" err="1"/>
              <a:t>XMLHttpRequest</a:t>
            </a:r>
            <a:r>
              <a:rPr lang="en-US" sz="2000" dirty="0"/>
              <a:t> </a:t>
            </a:r>
            <a:r>
              <a:rPr lang="zh-CN" altLang="en-US" sz="2000" dirty="0"/>
              <a:t>对象的 </a:t>
            </a:r>
            <a:r>
              <a:rPr lang="en-US" sz="2000" dirty="0" err="1">
                <a:solidFill>
                  <a:srgbClr val="FF0000"/>
                </a:solidFill>
              </a:rPr>
              <a:t>responseText</a:t>
            </a:r>
            <a:r>
              <a:rPr lang="en-US" sz="2000" dirty="0"/>
              <a:t> </a:t>
            </a:r>
            <a:r>
              <a:rPr lang="zh-CN" altLang="en-US" sz="2000" dirty="0"/>
              <a:t>或 </a:t>
            </a:r>
            <a:r>
              <a:rPr lang="en-US" sz="2000" dirty="0" err="1">
                <a:solidFill>
                  <a:srgbClr val="FF0000"/>
                </a:solidFill>
              </a:rPr>
              <a:t>responseXML</a:t>
            </a:r>
            <a:r>
              <a:rPr lang="en-US" sz="2000" dirty="0"/>
              <a:t> </a:t>
            </a:r>
            <a:r>
              <a:rPr lang="zh-CN" altLang="en-US" sz="2000" dirty="0"/>
              <a:t>属性。</a:t>
            </a: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r>
              <a:rPr lang="en-US" sz="2000" dirty="0" err="1">
                <a:solidFill>
                  <a:srgbClr val="FF0000"/>
                </a:solidFill>
              </a:rPr>
              <a:t>responseText</a:t>
            </a:r>
            <a:r>
              <a:rPr lang="zh-CN" altLang="en-US" sz="2000" dirty="0">
                <a:solidFill>
                  <a:srgbClr val="FF0000"/>
                </a:solidFill>
              </a:rPr>
              <a:t>：</a:t>
            </a:r>
            <a:r>
              <a:rPr lang="zh-CN" altLang="en-US" sz="2000" dirty="0"/>
              <a:t>获得字符串形式的响应数据。</a:t>
            </a: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r>
              <a:rPr lang="en-US" sz="2000" dirty="0" err="1">
                <a:solidFill>
                  <a:srgbClr val="FF0000"/>
                </a:solidFill>
              </a:rPr>
              <a:t>responseXML</a:t>
            </a:r>
            <a:r>
              <a:rPr lang="zh-CN" altLang="en-US" sz="2000" dirty="0"/>
              <a:t>：获得 </a:t>
            </a:r>
            <a:r>
              <a:rPr lang="en-US" sz="2000" dirty="0"/>
              <a:t>XML </a:t>
            </a:r>
            <a:r>
              <a:rPr lang="zh-CN" altLang="en-US" sz="2000" dirty="0"/>
              <a:t>形式的响应数据</a:t>
            </a:r>
            <a:endParaRPr lang="en-US" altLang="zh-CN" sz="2000" dirty="0"/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/>
              <a:t>何时获取响应：</a:t>
            </a:r>
            <a:endParaRPr lang="en-US" altLang="zh-CN" sz="2400" dirty="0"/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onreadystatechange</a:t>
            </a:r>
            <a:r>
              <a:rPr lang="zh-CN" altLang="en-US" sz="2000" dirty="0">
                <a:solidFill>
                  <a:srgbClr val="FF0000"/>
                </a:solidFill>
              </a:rPr>
              <a:t>：</a:t>
            </a:r>
            <a:r>
              <a:rPr lang="en-US" altLang="zh-CN" sz="2000" dirty="0" err="1">
                <a:solidFill>
                  <a:srgbClr val="FF0000"/>
                </a:solidFill>
              </a:rPr>
              <a:t>readystate</a:t>
            </a:r>
            <a:r>
              <a:rPr lang="zh-CN" altLang="en-US" sz="2000" dirty="0">
                <a:solidFill>
                  <a:srgbClr val="FF0000"/>
                </a:solidFill>
              </a:rPr>
              <a:t>发送变动时调用此函数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150000"/>
              </a:lnSpc>
            </a:pPr>
            <a:endParaRPr lang="en-US" sz="2000" dirty="0">
              <a:solidFill>
                <a:srgbClr val="FF0000"/>
              </a:solidFill>
            </a:endParaRPr>
          </a:p>
          <a:p>
            <a:pPr marL="914377" lvl="2" indent="0" eaLnBrk="1" hangingPunct="1">
              <a:lnSpc>
                <a:spcPct val="150000"/>
              </a:lnSpc>
              <a:buNone/>
            </a:pPr>
            <a:endParaRPr lang="zh-CN" altLang="en-US" sz="1600" dirty="0"/>
          </a:p>
          <a:p>
            <a:pPr lvl="1" eaLnBrk="1" hangingPunct="1">
              <a:lnSpc>
                <a:spcPct val="150000"/>
              </a:lnSpc>
            </a:pPr>
            <a:endParaRPr lang="en-US" dirty="0"/>
          </a:p>
          <a:p>
            <a:pPr lvl="1" eaLnBrk="1" hangingPunct="1">
              <a:lnSpc>
                <a:spcPct val="150000"/>
              </a:lnSpc>
            </a:pPr>
            <a:endParaRPr lang="zh-CN" altLang="en-US" dirty="0"/>
          </a:p>
          <a:p>
            <a:pPr eaLnBrk="1" hangingPunct="1">
              <a:lnSpc>
                <a:spcPct val="150000"/>
              </a:lnSpc>
            </a:pPr>
            <a:endParaRPr lang="zh-CN" altLang="en-US" sz="2400" dirty="0"/>
          </a:p>
          <a:p>
            <a:pPr eaLnBrk="1" hangingPunct="1">
              <a:lnSpc>
                <a:spcPct val="150000"/>
              </a:lnSpc>
            </a:pPr>
            <a:endParaRPr lang="en-US" altLang="zh-CN" sz="2400" dirty="0"/>
          </a:p>
          <a:p>
            <a:pPr lvl="1"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6626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9.1.1</a:t>
            </a:r>
            <a:r>
              <a:rPr lang="zh-CN" altLang="en-US" dirty="0"/>
              <a:t> </a:t>
            </a:r>
            <a:r>
              <a:rPr lang="en-US" altLang="zh-CN" dirty="0"/>
              <a:t>AJAX</a:t>
            </a:r>
            <a:r>
              <a:rPr lang="zh-CN" altLang="en-US" dirty="0"/>
              <a:t>的使用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C285C8A-2A8E-2245-A8A0-6E5D3B8A9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24780" y="1223784"/>
            <a:ext cx="7072362" cy="3483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C6AD2A3F-F1C9-014B-9D7A-63515750F117}"/>
              </a:ext>
            </a:extLst>
          </p:cNvPr>
          <p:cNvSpPr txBox="1"/>
          <p:nvPr/>
        </p:nvSpPr>
        <p:spPr>
          <a:xfrm>
            <a:off x="2197247" y="4866607"/>
            <a:ext cx="85011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xmlhttp.onreadystatechange</a:t>
            </a:r>
            <a:r>
              <a:rPr lang="en-US" dirty="0"/>
              <a:t>=function()</a:t>
            </a:r>
            <a:br>
              <a:rPr lang="en-US" dirty="0"/>
            </a:br>
            <a:r>
              <a:rPr lang="en-US" dirty="0"/>
              <a:t>  { if (</a:t>
            </a:r>
            <a:r>
              <a:rPr lang="en-US" dirty="0" err="1">
                <a:solidFill>
                  <a:srgbClr val="FF0000"/>
                </a:solidFill>
              </a:rPr>
              <a:t>xmlhttp.readyState</a:t>
            </a:r>
            <a:r>
              <a:rPr lang="en-US" dirty="0"/>
              <a:t>==4 &amp;&amp; </a:t>
            </a:r>
            <a:r>
              <a:rPr lang="en-US" dirty="0" err="1">
                <a:solidFill>
                  <a:srgbClr val="FF0000"/>
                </a:solidFill>
              </a:rPr>
              <a:t>xmlhttp.status</a:t>
            </a:r>
            <a:r>
              <a:rPr lang="en-US" dirty="0"/>
              <a:t>==200)</a:t>
            </a:r>
            <a:br>
              <a:rPr lang="en-US" dirty="0"/>
            </a:br>
            <a:r>
              <a:rPr lang="en-US" dirty="0"/>
              <a:t>    {</a:t>
            </a:r>
            <a:br>
              <a:rPr lang="en-US" dirty="0"/>
            </a:br>
            <a:r>
              <a:rPr lang="en-US" dirty="0"/>
              <a:t>    </a:t>
            </a:r>
            <a:r>
              <a:rPr lang="en-US" dirty="0" err="1"/>
              <a:t>document.getElementById</a:t>
            </a:r>
            <a:r>
              <a:rPr lang="en-US" dirty="0"/>
              <a:t>("</a:t>
            </a:r>
            <a:r>
              <a:rPr lang="en-US" dirty="0" err="1"/>
              <a:t>myDiv</a:t>
            </a:r>
            <a:r>
              <a:rPr lang="en-US" dirty="0"/>
              <a:t>").</a:t>
            </a:r>
            <a:r>
              <a:rPr lang="en-US" dirty="0" err="1"/>
              <a:t>innerHTML</a:t>
            </a:r>
            <a:r>
              <a:rPr lang="en-US" dirty="0"/>
              <a:t>=</a:t>
            </a:r>
            <a:r>
              <a:rPr lang="en-US" dirty="0" err="1"/>
              <a:t>xmlhttp.responseText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    }</a:t>
            </a:r>
            <a:br>
              <a:rPr lang="en-US" dirty="0"/>
            </a:br>
            <a:r>
              <a:rPr lang="en-US" dirty="0"/>
              <a:t>  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6088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9.1.1</a:t>
            </a:r>
            <a:r>
              <a:rPr lang="zh-CN" altLang="en-US" dirty="0"/>
              <a:t> </a:t>
            </a:r>
            <a:r>
              <a:rPr lang="en-US" altLang="zh-CN" dirty="0"/>
              <a:t>AJAX</a:t>
            </a:r>
            <a:r>
              <a:rPr lang="zh-CN" altLang="en-US" dirty="0"/>
              <a:t>的使用</a:t>
            </a:r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96D0CE7A-09C0-9E48-AD6D-760ED4E34C42}"/>
              </a:ext>
            </a:extLst>
          </p:cNvPr>
          <p:cNvSpPr txBox="1">
            <a:spLocks/>
          </p:cNvSpPr>
          <p:nvPr/>
        </p:nvSpPr>
        <p:spPr>
          <a:xfrm>
            <a:off x="728132" y="1223784"/>
            <a:ext cx="9589911" cy="5376672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400" dirty="0" err="1"/>
              <a:t>Jquery</a:t>
            </a:r>
            <a:r>
              <a:rPr lang="zh-CN" altLang="en-US" sz="2400" dirty="0"/>
              <a:t>中有多个</a:t>
            </a:r>
            <a:r>
              <a:rPr lang="en-US" altLang="zh-CN" sz="2400" dirty="0"/>
              <a:t>ajax</a:t>
            </a:r>
            <a:r>
              <a:rPr lang="zh-CN" altLang="en-US" sz="2400" dirty="0"/>
              <a:t>操作方法：</a:t>
            </a:r>
            <a:endParaRPr lang="en-US" altLang="zh-CN" sz="2400" dirty="0"/>
          </a:p>
          <a:p>
            <a:pPr lvl="1" eaLnBrk="1" hangingPunct="1">
              <a:lnSpc>
                <a:spcPct val="150000"/>
              </a:lnSpc>
            </a:pPr>
            <a:r>
              <a:rPr lang="en-US" sz="2000" b="1" dirty="0"/>
              <a:t>load()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 $.get()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 $.</a:t>
            </a:r>
            <a:r>
              <a:rPr lang="en-US" altLang="zh-CN" sz="2000" b="1" dirty="0" err="1"/>
              <a:t>getJSON</a:t>
            </a:r>
            <a:r>
              <a:rPr lang="en-US" altLang="zh-CN" sz="2000" b="1" dirty="0"/>
              <a:t>() 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 $.post() 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$.ajax()</a:t>
            </a:r>
            <a:endParaRPr lang="en-US" sz="2000" b="1" dirty="0"/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dirty="0">
                <a:hlinkClick r:id="rId2"/>
              </a:rPr>
              <a:t>load()</a:t>
            </a:r>
            <a:endParaRPr lang="en-US" altLang="zh-CN" sz="2000" dirty="0"/>
          </a:p>
          <a:p>
            <a:pPr lvl="2" eaLnBrk="1" hangingPunct="1">
              <a:lnSpc>
                <a:spcPct val="150000"/>
              </a:lnSpc>
            </a:pPr>
            <a:r>
              <a:rPr lang="zh-CN" altLang="en-US" dirty="0"/>
              <a:t>从服务器加载数据，并把返回的数据放置到指定的元素中</a:t>
            </a:r>
            <a:endParaRPr lang="en-US" altLang="zh-CN" dirty="0"/>
          </a:p>
          <a:p>
            <a:pPr lvl="2" eaLnBrk="1" hangingPunct="1">
              <a:lnSpc>
                <a:spcPct val="150000"/>
              </a:lnSpc>
            </a:pPr>
            <a:endParaRPr lang="en-US" altLang="zh-CN" sz="1800" dirty="0"/>
          </a:p>
          <a:p>
            <a:pPr lvl="1" eaLnBrk="1" hangingPunct="1">
              <a:lnSpc>
                <a:spcPct val="150000"/>
              </a:lnSpc>
            </a:pPr>
            <a:endParaRPr lang="en-US" altLang="zh-CN" dirty="0"/>
          </a:p>
          <a:p>
            <a:pPr eaLnBrk="1" hangingPunct="1">
              <a:lnSpc>
                <a:spcPct val="150000"/>
              </a:lnSpc>
            </a:pPr>
            <a:endParaRPr lang="zh-CN" altLang="en-US" sz="2400" dirty="0"/>
          </a:p>
          <a:p>
            <a:pPr lvl="1" eaLnBrk="1" hangingPunct="1">
              <a:lnSpc>
                <a:spcPct val="150000"/>
              </a:lnSpc>
            </a:pPr>
            <a:endParaRPr lang="en-US" sz="2000" dirty="0">
              <a:solidFill>
                <a:srgbClr val="FF0000"/>
              </a:solidFill>
            </a:endParaRPr>
          </a:p>
          <a:p>
            <a:pPr eaLnBrk="1" hangingPunct="1">
              <a:lnSpc>
                <a:spcPct val="150000"/>
              </a:lnSpc>
            </a:pPr>
            <a:endParaRPr lang="zh-CN" altLang="en-US" sz="2400" dirty="0"/>
          </a:p>
          <a:p>
            <a:pPr lvl="1" eaLnBrk="1" hangingPunct="1">
              <a:lnSpc>
                <a:spcPct val="150000"/>
              </a:lnSpc>
            </a:pPr>
            <a:endParaRPr lang="en-US" dirty="0"/>
          </a:p>
          <a:p>
            <a:pPr lvl="1" eaLnBrk="1" hangingPunct="1">
              <a:lnSpc>
                <a:spcPct val="150000"/>
              </a:lnSpc>
            </a:pPr>
            <a:endParaRPr lang="zh-CN" altLang="en-US" dirty="0"/>
          </a:p>
          <a:p>
            <a:pPr eaLnBrk="1" hangingPunct="1">
              <a:lnSpc>
                <a:spcPct val="150000"/>
              </a:lnSpc>
            </a:pPr>
            <a:endParaRPr lang="zh-CN" altLang="en-US" sz="2400" dirty="0"/>
          </a:p>
          <a:p>
            <a:pPr eaLnBrk="1" hangingPunct="1">
              <a:lnSpc>
                <a:spcPct val="150000"/>
              </a:lnSpc>
            </a:pPr>
            <a:endParaRPr lang="en-US" altLang="zh-CN" sz="2400" dirty="0"/>
          </a:p>
          <a:p>
            <a:pPr lvl="1" eaLnBrk="1" hangingPunct="1"/>
            <a:endParaRPr lang="zh-CN" altLang="en-US" dirty="0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8128F291-205B-804F-B3B8-A1C5518C65F2}"/>
              </a:ext>
            </a:extLst>
          </p:cNvPr>
          <p:cNvSpPr txBox="1"/>
          <p:nvPr/>
        </p:nvSpPr>
        <p:spPr>
          <a:xfrm>
            <a:off x="2907222" y="3711339"/>
            <a:ext cx="55721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$("button").click(function(){</a:t>
            </a:r>
            <a:br>
              <a:rPr lang="en-US" sz="2000" dirty="0"/>
            </a:br>
            <a:r>
              <a:rPr lang="en-US" sz="2000" dirty="0"/>
              <a:t>	$("#div1").load("demo_test.txt");</a:t>
            </a:r>
            <a:br>
              <a:rPr lang="en-US" sz="2000" dirty="0"/>
            </a:br>
            <a:r>
              <a:rPr lang="en-US" sz="2000" dirty="0"/>
              <a:t>});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7874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9.1.1</a:t>
            </a:r>
            <a:r>
              <a:rPr lang="zh-CN" altLang="en-US" dirty="0"/>
              <a:t> </a:t>
            </a:r>
            <a:r>
              <a:rPr lang="en-US" altLang="zh-CN" dirty="0"/>
              <a:t>AJAX</a:t>
            </a:r>
            <a:r>
              <a:rPr lang="zh-CN" altLang="en-US" dirty="0"/>
              <a:t>的使用</a:t>
            </a: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7ED7FE98-5BFF-654D-B0E1-C0CF5A13216C}"/>
              </a:ext>
            </a:extLst>
          </p:cNvPr>
          <p:cNvSpPr txBox="1">
            <a:spLocks/>
          </p:cNvSpPr>
          <p:nvPr/>
        </p:nvSpPr>
        <p:spPr>
          <a:xfrm>
            <a:off x="457199" y="1357298"/>
            <a:ext cx="11091333" cy="5376672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400"/>
              <a:t>Jquery</a:t>
            </a:r>
            <a:r>
              <a:rPr lang="zh-CN" altLang="en-US" sz="2400"/>
              <a:t>中有多个</a:t>
            </a:r>
            <a:r>
              <a:rPr lang="en-US" altLang="zh-CN" sz="2400"/>
              <a:t>ajax</a:t>
            </a:r>
            <a:r>
              <a:rPr lang="zh-CN" altLang="en-US" sz="2400"/>
              <a:t>操作方法：</a:t>
            </a:r>
            <a:endParaRPr lang="en-US" altLang="zh-CN" sz="2400"/>
          </a:p>
          <a:p>
            <a:pPr lvl="1" eaLnBrk="1" hangingPunct="1">
              <a:lnSpc>
                <a:spcPct val="150000"/>
              </a:lnSpc>
            </a:pPr>
            <a:r>
              <a:rPr lang="en-US" sz="2000" b="1"/>
              <a:t>load()</a:t>
            </a:r>
            <a:r>
              <a:rPr lang="zh-CN" altLang="en-US" sz="2000" b="1"/>
              <a:t>、</a:t>
            </a:r>
            <a:r>
              <a:rPr lang="en-US" altLang="zh-CN" sz="2000" b="1"/>
              <a:t> $.get()</a:t>
            </a:r>
            <a:r>
              <a:rPr lang="zh-CN" altLang="en-US" sz="2000" b="1"/>
              <a:t>、</a:t>
            </a:r>
            <a:r>
              <a:rPr lang="en-US" altLang="zh-CN" sz="2000" b="1"/>
              <a:t> $.getJSON() </a:t>
            </a:r>
            <a:r>
              <a:rPr lang="zh-CN" altLang="en-US" sz="2000" b="1"/>
              <a:t>、</a:t>
            </a:r>
            <a:r>
              <a:rPr lang="en-US" altLang="zh-CN" sz="2000" b="1"/>
              <a:t> $.post() </a:t>
            </a:r>
            <a:r>
              <a:rPr lang="zh-CN" altLang="en-US" sz="2000" b="1"/>
              <a:t>、</a:t>
            </a:r>
            <a:r>
              <a:rPr lang="en-US" altLang="zh-CN" sz="2000" b="1"/>
              <a:t>$.ajax()</a:t>
            </a:r>
            <a:endParaRPr lang="en-US" sz="2000" b="1"/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b="1"/>
              <a:t>$.get() </a:t>
            </a:r>
            <a:r>
              <a:rPr lang="zh-CN" altLang="en-US" sz="2000" b="1"/>
              <a:t>：</a:t>
            </a:r>
            <a:r>
              <a:rPr lang="zh-CN" altLang="en-US" sz="2000"/>
              <a:t>使用 </a:t>
            </a:r>
            <a:r>
              <a:rPr lang="en-US" altLang="zh-CN" sz="2000"/>
              <a:t>HTTP GET </a:t>
            </a:r>
            <a:r>
              <a:rPr lang="zh-CN" altLang="en-US" sz="2000"/>
              <a:t>请求从服务器加载数据</a:t>
            </a:r>
            <a:endParaRPr lang="en-US" altLang="zh-CN" sz="2000" b="1"/>
          </a:p>
          <a:p>
            <a:pPr lvl="2" eaLnBrk="1" hangingPunct="1">
              <a:lnSpc>
                <a:spcPct val="150000"/>
              </a:lnSpc>
            </a:pPr>
            <a:r>
              <a:rPr lang="zh-CN" altLang="en-US" sz="1800"/>
              <a:t>语法</a:t>
            </a:r>
            <a:r>
              <a:rPr lang="zh-CN" altLang="en-US" sz="1800">
                <a:solidFill>
                  <a:srgbClr val="FF0000"/>
                </a:solidFill>
              </a:rPr>
              <a:t>：</a:t>
            </a:r>
            <a:r>
              <a:rPr lang="en-US" sz="1800">
                <a:solidFill>
                  <a:srgbClr val="FF0000"/>
                </a:solidFill>
              </a:rPr>
              <a:t> </a:t>
            </a:r>
          </a:p>
          <a:p>
            <a:pPr lvl="2" eaLnBrk="1" hangingPunct="1">
              <a:lnSpc>
                <a:spcPct val="150000"/>
              </a:lnSpc>
            </a:pPr>
            <a:r>
              <a:rPr lang="en-US">
                <a:solidFill>
                  <a:srgbClr val="FF0000"/>
                </a:solidFill>
              </a:rPr>
              <a:t>$.get(</a:t>
            </a:r>
            <a:r>
              <a:rPr lang="en-US" i="1">
                <a:solidFill>
                  <a:srgbClr val="FF0000"/>
                </a:solidFill>
              </a:rPr>
              <a:t>URL,   data,   function(data, status,  xhr),  dataType)</a:t>
            </a:r>
            <a:endParaRPr lang="en-US" altLang="zh-CN">
              <a:solidFill>
                <a:srgbClr val="FF0000"/>
              </a:solidFill>
            </a:endParaRPr>
          </a:p>
          <a:p>
            <a:pPr lvl="2" eaLnBrk="1" hangingPunct="1">
              <a:lnSpc>
                <a:spcPct val="150000"/>
              </a:lnSpc>
            </a:pPr>
            <a:r>
              <a:rPr lang="en-US" altLang="zh-CN"/>
              <a:t>URL</a:t>
            </a:r>
            <a:r>
              <a:rPr lang="zh-CN" altLang="en-US"/>
              <a:t>：提交地址，必需</a:t>
            </a:r>
            <a:endParaRPr lang="en-US" altLang="zh-CN"/>
          </a:p>
          <a:p>
            <a:pPr lvl="2" eaLnBrk="1" hangingPunct="1">
              <a:lnSpc>
                <a:spcPct val="150000"/>
              </a:lnSpc>
            </a:pPr>
            <a:r>
              <a:rPr lang="en-US" altLang="zh-CN"/>
              <a:t>data</a:t>
            </a:r>
            <a:r>
              <a:rPr lang="zh-CN" altLang="en-US"/>
              <a:t>：提交时携带的数据，可选</a:t>
            </a:r>
            <a:endParaRPr lang="en-US" altLang="zh-CN"/>
          </a:p>
          <a:p>
            <a:pPr lvl="2" eaLnBrk="1" hangingPunct="1">
              <a:lnSpc>
                <a:spcPct val="150000"/>
              </a:lnSpc>
            </a:pPr>
            <a:r>
              <a:rPr lang="en-US" altLang="zh-CN"/>
              <a:t>function</a:t>
            </a:r>
            <a:r>
              <a:rPr lang="zh-CN" altLang="en-US"/>
              <a:t>：回调函数，</a:t>
            </a:r>
            <a:r>
              <a:rPr lang="en-US" altLang="zh-CN"/>
              <a:t>data--</a:t>
            </a:r>
            <a:r>
              <a:rPr lang="zh-CN" altLang="en-US"/>
              <a:t>返回数据，</a:t>
            </a:r>
            <a:r>
              <a:rPr lang="en-US" altLang="zh-CN"/>
              <a:t>status—</a:t>
            </a:r>
            <a:r>
              <a:rPr lang="zh-CN" altLang="en-US"/>
              <a:t>状态</a:t>
            </a:r>
            <a:endParaRPr lang="en-US" altLang="zh-CN"/>
          </a:p>
          <a:p>
            <a:pPr lvl="2" eaLnBrk="1" hangingPunct="1">
              <a:lnSpc>
                <a:spcPct val="150000"/>
              </a:lnSpc>
            </a:pPr>
            <a:r>
              <a:rPr lang="en-US" altLang="zh-CN"/>
              <a:t>                 xhr</a:t>
            </a:r>
            <a:r>
              <a:rPr lang="zh-CN" altLang="en-US" i="1"/>
              <a:t>包含 </a:t>
            </a:r>
            <a:r>
              <a:rPr lang="en-US" i="1"/>
              <a:t>XMLHttpRequest </a:t>
            </a:r>
            <a:r>
              <a:rPr lang="zh-CN" altLang="en-US" i="1"/>
              <a:t>对象</a:t>
            </a:r>
            <a:endParaRPr lang="en-US" altLang="zh-CN" i="1"/>
          </a:p>
          <a:p>
            <a:pPr lvl="2" eaLnBrk="1" hangingPunct="1">
              <a:lnSpc>
                <a:spcPct val="150000"/>
              </a:lnSpc>
            </a:pPr>
            <a:r>
              <a:rPr lang="en-US" altLang="zh-CN" i="1"/>
              <a:t>  dataType</a:t>
            </a:r>
            <a:r>
              <a:rPr lang="zh-CN" altLang="en-US" i="1"/>
              <a:t>：</a:t>
            </a:r>
            <a:r>
              <a:rPr lang="zh-CN" altLang="en-US"/>
              <a:t>服务器响应的数据类型，默认自动判断</a:t>
            </a:r>
            <a:endParaRPr lang="en-US" altLang="zh-CN"/>
          </a:p>
          <a:p>
            <a:pPr lvl="2" eaLnBrk="1" hangingPunct="1">
              <a:lnSpc>
                <a:spcPct val="150000"/>
              </a:lnSpc>
            </a:pPr>
            <a:endParaRPr lang="en-US" altLang="zh-CN" sz="2200"/>
          </a:p>
          <a:p>
            <a:pPr lvl="1" eaLnBrk="1" hangingPunct="1">
              <a:lnSpc>
                <a:spcPct val="150000"/>
              </a:lnSpc>
            </a:pPr>
            <a:endParaRPr lang="en-US" altLang="zh-CN"/>
          </a:p>
          <a:p>
            <a:pPr eaLnBrk="1" hangingPunct="1">
              <a:lnSpc>
                <a:spcPct val="150000"/>
              </a:lnSpc>
            </a:pPr>
            <a:endParaRPr lang="zh-CN" altLang="en-US" sz="2400"/>
          </a:p>
          <a:p>
            <a:pPr lvl="1" eaLnBrk="1" hangingPunct="1">
              <a:lnSpc>
                <a:spcPct val="150000"/>
              </a:lnSpc>
            </a:pPr>
            <a:endParaRPr lang="en-US" sz="2000">
              <a:solidFill>
                <a:srgbClr val="FF0000"/>
              </a:solidFill>
            </a:endParaRPr>
          </a:p>
          <a:p>
            <a:pPr eaLnBrk="1" hangingPunct="1">
              <a:lnSpc>
                <a:spcPct val="150000"/>
              </a:lnSpc>
            </a:pPr>
            <a:endParaRPr lang="zh-CN" altLang="en-US" sz="2400"/>
          </a:p>
          <a:p>
            <a:pPr lvl="1" eaLnBrk="1" hangingPunct="1">
              <a:lnSpc>
                <a:spcPct val="150000"/>
              </a:lnSpc>
            </a:pPr>
            <a:endParaRPr lang="en-US"/>
          </a:p>
          <a:p>
            <a:pPr lvl="1" eaLnBrk="1" hangingPunct="1">
              <a:lnSpc>
                <a:spcPct val="150000"/>
              </a:lnSpc>
            </a:pPr>
            <a:endParaRPr lang="zh-CN" altLang="en-US"/>
          </a:p>
          <a:p>
            <a:pPr eaLnBrk="1" hangingPunct="1">
              <a:lnSpc>
                <a:spcPct val="150000"/>
              </a:lnSpc>
            </a:pPr>
            <a:endParaRPr lang="zh-CN" altLang="en-US" sz="2400"/>
          </a:p>
          <a:p>
            <a:pPr eaLnBrk="1" hangingPunct="1">
              <a:lnSpc>
                <a:spcPct val="150000"/>
              </a:lnSpc>
            </a:pPr>
            <a:endParaRPr lang="en-US" altLang="zh-CN" sz="2400"/>
          </a:p>
          <a:p>
            <a:pPr lvl="1"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3169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9.1.1</a:t>
            </a:r>
            <a:r>
              <a:rPr lang="zh-CN" altLang="en-US" dirty="0"/>
              <a:t> </a:t>
            </a:r>
            <a:r>
              <a:rPr lang="en-US" altLang="zh-CN" dirty="0"/>
              <a:t>AJAX</a:t>
            </a:r>
            <a:r>
              <a:rPr lang="zh-CN" altLang="en-US" dirty="0"/>
              <a:t>的使用</a:t>
            </a:r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E3045C88-4149-1849-B1A1-F51756467686}"/>
              </a:ext>
            </a:extLst>
          </p:cNvPr>
          <p:cNvSpPr txBox="1">
            <a:spLocks/>
          </p:cNvSpPr>
          <p:nvPr/>
        </p:nvSpPr>
        <p:spPr>
          <a:xfrm>
            <a:off x="457199" y="1357298"/>
            <a:ext cx="10707511" cy="5376672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400"/>
              <a:t>Jquery</a:t>
            </a:r>
            <a:r>
              <a:rPr lang="zh-CN" altLang="en-US" sz="2400"/>
              <a:t>中有多个</a:t>
            </a:r>
            <a:r>
              <a:rPr lang="en-US" altLang="zh-CN" sz="2400"/>
              <a:t>ajax</a:t>
            </a:r>
            <a:r>
              <a:rPr lang="zh-CN" altLang="en-US" sz="2400"/>
              <a:t>操作方法：</a:t>
            </a:r>
            <a:endParaRPr lang="en-US" altLang="zh-CN" sz="2400"/>
          </a:p>
          <a:p>
            <a:pPr lvl="1" eaLnBrk="1" hangingPunct="1">
              <a:lnSpc>
                <a:spcPct val="150000"/>
              </a:lnSpc>
            </a:pPr>
            <a:r>
              <a:rPr lang="en-US" sz="2000" b="1"/>
              <a:t>load()</a:t>
            </a:r>
            <a:r>
              <a:rPr lang="zh-CN" altLang="en-US" sz="2000" b="1"/>
              <a:t>、</a:t>
            </a:r>
            <a:r>
              <a:rPr lang="en-US" altLang="zh-CN" sz="2000" b="1"/>
              <a:t> $.get()</a:t>
            </a:r>
            <a:r>
              <a:rPr lang="zh-CN" altLang="en-US" sz="2000" b="1"/>
              <a:t>、</a:t>
            </a:r>
            <a:r>
              <a:rPr lang="en-US" altLang="zh-CN" sz="2000" b="1"/>
              <a:t> $.getJSON() </a:t>
            </a:r>
            <a:r>
              <a:rPr lang="zh-CN" altLang="en-US" sz="2000" b="1"/>
              <a:t>、</a:t>
            </a:r>
            <a:r>
              <a:rPr lang="en-US" altLang="zh-CN" sz="2000" b="1"/>
              <a:t> $.post() </a:t>
            </a:r>
            <a:r>
              <a:rPr lang="zh-CN" altLang="en-US" sz="2000" b="1"/>
              <a:t>、</a:t>
            </a:r>
            <a:r>
              <a:rPr lang="en-US" altLang="zh-CN" sz="2000" b="1"/>
              <a:t>$.ajax()</a:t>
            </a:r>
            <a:endParaRPr lang="en-US" sz="2000" b="1"/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b="1"/>
              <a:t>$. post() </a:t>
            </a:r>
            <a:r>
              <a:rPr lang="zh-CN" altLang="en-US" sz="2000" b="1"/>
              <a:t>：</a:t>
            </a:r>
            <a:r>
              <a:rPr lang="zh-CN" altLang="en-US" sz="2000"/>
              <a:t>使用 </a:t>
            </a:r>
            <a:r>
              <a:rPr lang="en-US" altLang="zh-CN" sz="2000"/>
              <a:t>HTTP POST</a:t>
            </a:r>
            <a:r>
              <a:rPr lang="zh-CN" altLang="en-US" sz="2000"/>
              <a:t>请求从服务器加载数据</a:t>
            </a:r>
            <a:endParaRPr lang="en-US" altLang="zh-CN" sz="2000" b="1"/>
          </a:p>
          <a:p>
            <a:pPr lvl="2" eaLnBrk="1" hangingPunct="1">
              <a:lnSpc>
                <a:spcPct val="150000"/>
              </a:lnSpc>
            </a:pPr>
            <a:r>
              <a:rPr lang="zh-CN" altLang="en-US" sz="1800"/>
              <a:t>语法</a:t>
            </a:r>
            <a:r>
              <a:rPr lang="zh-CN" altLang="en-US" sz="1800">
                <a:solidFill>
                  <a:srgbClr val="FF0000"/>
                </a:solidFill>
              </a:rPr>
              <a:t>：</a:t>
            </a:r>
            <a:r>
              <a:rPr lang="en-US" sz="1800">
                <a:solidFill>
                  <a:srgbClr val="FF0000"/>
                </a:solidFill>
              </a:rPr>
              <a:t> </a:t>
            </a:r>
          </a:p>
          <a:p>
            <a:pPr lvl="2" eaLnBrk="1" hangingPunct="1">
              <a:lnSpc>
                <a:spcPct val="150000"/>
              </a:lnSpc>
            </a:pPr>
            <a:r>
              <a:rPr lang="en-US">
                <a:solidFill>
                  <a:srgbClr val="FF0000"/>
                </a:solidFill>
              </a:rPr>
              <a:t>$.</a:t>
            </a:r>
            <a:r>
              <a:rPr lang="en-US" altLang="zh-CN">
                <a:solidFill>
                  <a:srgbClr val="FF0000"/>
                </a:solidFill>
              </a:rPr>
              <a:t>post</a:t>
            </a:r>
            <a:r>
              <a:rPr lang="en-US">
                <a:solidFill>
                  <a:srgbClr val="FF0000"/>
                </a:solidFill>
              </a:rPr>
              <a:t>(</a:t>
            </a:r>
            <a:r>
              <a:rPr lang="en-US" i="1">
                <a:solidFill>
                  <a:srgbClr val="FF0000"/>
                </a:solidFill>
              </a:rPr>
              <a:t>URL,   data,   function(data, status,  xhr),  dataType)</a:t>
            </a:r>
            <a:endParaRPr lang="en-US" altLang="zh-CN">
              <a:solidFill>
                <a:srgbClr val="FF0000"/>
              </a:solidFill>
            </a:endParaRPr>
          </a:p>
          <a:p>
            <a:pPr lvl="2" eaLnBrk="1" hangingPunct="1">
              <a:lnSpc>
                <a:spcPct val="150000"/>
              </a:lnSpc>
            </a:pPr>
            <a:r>
              <a:rPr lang="en-US" altLang="zh-CN"/>
              <a:t>URL</a:t>
            </a:r>
            <a:r>
              <a:rPr lang="zh-CN" altLang="en-US"/>
              <a:t>：提交地址，必需</a:t>
            </a:r>
            <a:endParaRPr lang="en-US" altLang="zh-CN"/>
          </a:p>
          <a:p>
            <a:pPr lvl="2" eaLnBrk="1" hangingPunct="1">
              <a:lnSpc>
                <a:spcPct val="150000"/>
              </a:lnSpc>
            </a:pPr>
            <a:r>
              <a:rPr lang="en-US" altLang="zh-CN"/>
              <a:t>data</a:t>
            </a:r>
            <a:r>
              <a:rPr lang="zh-CN" altLang="en-US"/>
              <a:t>：提交时携带的数据，可选</a:t>
            </a:r>
            <a:endParaRPr lang="en-US" altLang="zh-CN"/>
          </a:p>
          <a:p>
            <a:pPr lvl="2" eaLnBrk="1" hangingPunct="1">
              <a:lnSpc>
                <a:spcPct val="150000"/>
              </a:lnSpc>
            </a:pPr>
            <a:r>
              <a:rPr lang="en-US" altLang="zh-CN"/>
              <a:t>function</a:t>
            </a:r>
            <a:r>
              <a:rPr lang="zh-CN" altLang="en-US"/>
              <a:t>：回调函数，</a:t>
            </a:r>
            <a:r>
              <a:rPr lang="en-US" altLang="zh-CN"/>
              <a:t>data--</a:t>
            </a:r>
            <a:r>
              <a:rPr lang="zh-CN" altLang="en-US"/>
              <a:t>返回数据，</a:t>
            </a:r>
            <a:r>
              <a:rPr lang="en-US" altLang="zh-CN"/>
              <a:t>status—</a:t>
            </a:r>
            <a:r>
              <a:rPr lang="zh-CN" altLang="en-US"/>
              <a:t>状态</a:t>
            </a:r>
            <a:endParaRPr lang="en-US" altLang="zh-CN"/>
          </a:p>
          <a:p>
            <a:pPr lvl="2" eaLnBrk="1" hangingPunct="1">
              <a:lnSpc>
                <a:spcPct val="150000"/>
              </a:lnSpc>
            </a:pPr>
            <a:r>
              <a:rPr lang="en-US" altLang="zh-CN"/>
              <a:t>                 xhr</a:t>
            </a:r>
            <a:r>
              <a:rPr lang="zh-CN" altLang="en-US" i="1"/>
              <a:t>包含 </a:t>
            </a:r>
            <a:r>
              <a:rPr lang="en-US" i="1"/>
              <a:t>XMLHttpRequest </a:t>
            </a:r>
            <a:r>
              <a:rPr lang="zh-CN" altLang="en-US" i="1"/>
              <a:t>对象</a:t>
            </a:r>
            <a:endParaRPr lang="en-US" altLang="zh-CN" i="1"/>
          </a:p>
          <a:p>
            <a:pPr lvl="2" eaLnBrk="1" hangingPunct="1">
              <a:lnSpc>
                <a:spcPct val="150000"/>
              </a:lnSpc>
            </a:pPr>
            <a:r>
              <a:rPr lang="en-US" altLang="zh-CN" i="1"/>
              <a:t>  dataType</a:t>
            </a:r>
            <a:r>
              <a:rPr lang="zh-CN" altLang="en-US" i="1"/>
              <a:t>：</a:t>
            </a:r>
            <a:r>
              <a:rPr lang="zh-CN" altLang="en-US"/>
              <a:t>服务器响应的数据类型，默认自动判断</a:t>
            </a:r>
            <a:endParaRPr lang="en-US" altLang="zh-CN"/>
          </a:p>
          <a:p>
            <a:pPr lvl="2" eaLnBrk="1" hangingPunct="1">
              <a:lnSpc>
                <a:spcPct val="150000"/>
              </a:lnSpc>
            </a:pPr>
            <a:endParaRPr lang="en-US" altLang="zh-CN" sz="2200"/>
          </a:p>
          <a:p>
            <a:pPr lvl="1" eaLnBrk="1" hangingPunct="1">
              <a:lnSpc>
                <a:spcPct val="150000"/>
              </a:lnSpc>
            </a:pPr>
            <a:endParaRPr lang="en-US" altLang="zh-CN"/>
          </a:p>
          <a:p>
            <a:pPr eaLnBrk="1" hangingPunct="1">
              <a:lnSpc>
                <a:spcPct val="150000"/>
              </a:lnSpc>
            </a:pPr>
            <a:endParaRPr lang="zh-CN" altLang="en-US" sz="2400"/>
          </a:p>
          <a:p>
            <a:pPr lvl="1" eaLnBrk="1" hangingPunct="1">
              <a:lnSpc>
                <a:spcPct val="150000"/>
              </a:lnSpc>
            </a:pPr>
            <a:endParaRPr lang="en-US" sz="2000">
              <a:solidFill>
                <a:srgbClr val="FF0000"/>
              </a:solidFill>
            </a:endParaRPr>
          </a:p>
          <a:p>
            <a:pPr eaLnBrk="1" hangingPunct="1">
              <a:lnSpc>
                <a:spcPct val="150000"/>
              </a:lnSpc>
            </a:pPr>
            <a:endParaRPr lang="zh-CN" altLang="en-US" sz="2400"/>
          </a:p>
          <a:p>
            <a:pPr lvl="1" eaLnBrk="1" hangingPunct="1">
              <a:lnSpc>
                <a:spcPct val="150000"/>
              </a:lnSpc>
            </a:pPr>
            <a:endParaRPr lang="en-US"/>
          </a:p>
          <a:p>
            <a:pPr lvl="1" eaLnBrk="1" hangingPunct="1">
              <a:lnSpc>
                <a:spcPct val="150000"/>
              </a:lnSpc>
            </a:pPr>
            <a:endParaRPr lang="zh-CN" altLang="en-US"/>
          </a:p>
          <a:p>
            <a:pPr eaLnBrk="1" hangingPunct="1">
              <a:lnSpc>
                <a:spcPct val="150000"/>
              </a:lnSpc>
            </a:pPr>
            <a:endParaRPr lang="zh-CN" altLang="en-US" sz="2400"/>
          </a:p>
          <a:p>
            <a:pPr eaLnBrk="1" hangingPunct="1">
              <a:lnSpc>
                <a:spcPct val="150000"/>
              </a:lnSpc>
            </a:pPr>
            <a:endParaRPr lang="en-US" altLang="zh-CN" sz="2400"/>
          </a:p>
          <a:p>
            <a:pPr lvl="1"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2109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9.1.1</a:t>
            </a:r>
            <a:r>
              <a:rPr lang="zh-CN" altLang="en-US" dirty="0"/>
              <a:t> </a:t>
            </a:r>
            <a:r>
              <a:rPr lang="en-US" altLang="zh-CN" dirty="0"/>
              <a:t>AJAX</a:t>
            </a:r>
            <a:r>
              <a:rPr lang="zh-CN" altLang="en-US" dirty="0"/>
              <a:t>的使用</a:t>
            </a: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2B659230-CCC2-1A4E-B04D-9E8E7E51B762}"/>
              </a:ext>
            </a:extLst>
          </p:cNvPr>
          <p:cNvSpPr txBox="1">
            <a:spLocks/>
          </p:cNvSpPr>
          <p:nvPr/>
        </p:nvSpPr>
        <p:spPr>
          <a:xfrm>
            <a:off x="457200" y="1357298"/>
            <a:ext cx="10594622" cy="5376672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400" dirty="0" err="1"/>
              <a:t>Jquery</a:t>
            </a:r>
            <a:r>
              <a:rPr lang="zh-CN" altLang="en-US" sz="2400" dirty="0"/>
              <a:t>中有多个</a:t>
            </a:r>
            <a:r>
              <a:rPr lang="en-US" altLang="zh-CN" sz="2400" dirty="0"/>
              <a:t>ajax</a:t>
            </a:r>
            <a:r>
              <a:rPr lang="zh-CN" altLang="en-US" sz="2400" dirty="0"/>
              <a:t>操作方法：</a:t>
            </a:r>
            <a:endParaRPr lang="en-US" altLang="zh-CN" sz="2400" dirty="0"/>
          </a:p>
          <a:p>
            <a:pPr lvl="1" eaLnBrk="1" hangingPunct="1">
              <a:lnSpc>
                <a:spcPct val="150000"/>
              </a:lnSpc>
            </a:pPr>
            <a:r>
              <a:rPr lang="en-US" sz="2000" b="1" dirty="0"/>
              <a:t>load()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 $.get()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 $.</a:t>
            </a:r>
            <a:r>
              <a:rPr lang="en-US" altLang="zh-CN" sz="2000" b="1" dirty="0" err="1"/>
              <a:t>getJSON</a:t>
            </a:r>
            <a:r>
              <a:rPr lang="en-US" altLang="zh-CN" sz="2000" b="1" dirty="0"/>
              <a:t>() 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 $.post() 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$.ajax()</a:t>
            </a:r>
            <a:endParaRPr lang="en-US" sz="2000" b="1" dirty="0"/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b="1" dirty="0"/>
              <a:t>$. ajax() </a:t>
            </a:r>
            <a:r>
              <a:rPr lang="zh-CN" altLang="en-US" sz="2000" b="1" dirty="0"/>
              <a:t>：</a:t>
            </a:r>
            <a:r>
              <a:rPr lang="zh-CN" altLang="en-US" sz="2000" dirty="0"/>
              <a:t>该方法通常用于其他方法不能完成的请求。</a:t>
            </a:r>
            <a:endParaRPr lang="en-US" altLang="zh-CN" sz="2000" b="1" dirty="0"/>
          </a:p>
          <a:p>
            <a:pPr lvl="2" eaLnBrk="1" hangingPunct="1">
              <a:lnSpc>
                <a:spcPct val="150000"/>
              </a:lnSpc>
            </a:pPr>
            <a:r>
              <a:rPr lang="zh-CN" altLang="en-US" sz="1800" dirty="0"/>
              <a:t>语法</a:t>
            </a:r>
            <a:r>
              <a:rPr lang="zh-CN" altLang="en-US" sz="1800" dirty="0">
                <a:solidFill>
                  <a:srgbClr val="FF0000"/>
                </a:solidFill>
              </a:rPr>
              <a:t>：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</a:p>
          <a:p>
            <a:pPr lvl="2" eaLnBrk="1" hangingPunct="1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$.ajax(</a:t>
            </a:r>
            <a:r>
              <a:rPr lang="en-US" i="1" dirty="0">
                <a:solidFill>
                  <a:srgbClr val="FF0000"/>
                </a:solidFill>
              </a:rPr>
              <a:t>{</a:t>
            </a:r>
            <a:r>
              <a:rPr lang="en-US" i="1" dirty="0" err="1">
                <a:solidFill>
                  <a:srgbClr val="FF0000"/>
                </a:solidFill>
              </a:rPr>
              <a:t>name:value</a:t>
            </a:r>
            <a:r>
              <a:rPr lang="en-US" i="1" dirty="0">
                <a:solidFill>
                  <a:srgbClr val="FF0000"/>
                </a:solidFill>
              </a:rPr>
              <a:t>, </a:t>
            </a:r>
            <a:r>
              <a:rPr lang="en-US" i="1" dirty="0" err="1">
                <a:solidFill>
                  <a:srgbClr val="FF0000"/>
                </a:solidFill>
              </a:rPr>
              <a:t>name:value</a:t>
            </a:r>
            <a:r>
              <a:rPr lang="en-US" i="1" dirty="0">
                <a:solidFill>
                  <a:srgbClr val="FF0000"/>
                </a:solidFill>
              </a:rPr>
              <a:t>, ... }</a:t>
            </a:r>
            <a:r>
              <a:rPr lang="en-US" dirty="0">
                <a:solidFill>
                  <a:srgbClr val="FF0000"/>
                </a:solidFill>
              </a:rPr>
              <a:t>) </a:t>
            </a:r>
          </a:p>
          <a:p>
            <a:pPr lvl="2" eaLnBrk="1" hangingPunct="1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type</a:t>
            </a:r>
            <a:r>
              <a:rPr lang="en-US" dirty="0"/>
              <a:t>: “GET“ </a:t>
            </a:r>
            <a:r>
              <a:rPr lang="zh-CN" altLang="en-US" dirty="0"/>
              <a:t>、</a:t>
            </a:r>
            <a:r>
              <a:rPr lang="en-US" altLang="zh-CN" dirty="0"/>
              <a:t>”POST”</a:t>
            </a:r>
            <a:r>
              <a:rPr lang="zh-CN" altLang="en-US" dirty="0"/>
              <a:t>等</a:t>
            </a:r>
            <a:endParaRPr lang="en-US" altLang="zh-CN" dirty="0"/>
          </a:p>
          <a:p>
            <a:pPr lvl="2" eaLnBrk="1" hangingPunct="1">
              <a:lnSpc>
                <a:spcPct val="150000"/>
              </a:lnSpc>
            </a:pPr>
            <a:r>
              <a:rPr lang="en-US" dirty="0" err="1">
                <a:solidFill>
                  <a:srgbClr val="FF0000"/>
                </a:solidFill>
              </a:rPr>
              <a:t>url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zh-CN" altLang="en-US" dirty="0"/>
              <a:t>提交地址</a:t>
            </a:r>
            <a:endParaRPr lang="en-US" altLang="zh-CN" dirty="0"/>
          </a:p>
          <a:p>
            <a:pPr lvl="2" eaLnBrk="1" hangingPunct="1">
              <a:lnSpc>
                <a:spcPct val="150000"/>
              </a:lnSpc>
            </a:pPr>
            <a:r>
              <a:rPr lang="en-US" dirty="0" err="1">
                <a:solidFill>
                  <a:srgbClr val="FF0000"/>
                </a:solidFill>
              </a:rPr>
              <a:t>dataType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zh-CN" altLang="en-US" dirty="0"/>
              <a:t>预期返回数据类型</a:t>
            </a:r>
            <a:endParaRPr lang="en-US" altLang="zh-CN" dirty="0"/>
          </a:p>
          <a:p>
            <a:pPr lvl="2" eaLnBrk="1" hangingPunct="1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success(</a:t>
            </a:r>
            <a:r>
              <a:rPr lang="en-US" i="1" dirty="0" err="1">
                <a:solidFill>
                  <a:srgbClr val="FF0000"/>
                </a:solidFill>
              </a:rPr>
              <a:t>result,status,xhr</a:t>
            </a:r>
            <a:r>
              <a:rPr lang="en-US" dirty="0">
                <a:solidFill>
                  <a:srgbClr val="FF0000"/>
                </a:solidFill>
              </a:rPr>
              <a:t>)  </a:t>
            </a:r>
            <a:r>
              <a:rPr lang="zh-CN" altLang="en-US" dirty="0"/>
              <a:t>成功时的处理函数</a:t>
            </a:r>
            <a:endParaRPr lang="en-US" altLang="zh-CN" dirty="0"/>
          </a:p>
          <a:p>
            <a:pPr lvl="2" eaLnBrk="1" hangingPunct="1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error(</a:t>
            </a:r>
            <a:r>
              <a:rPr lang="en-US" i="1" dirty="0" err="1">
                <a:solidFill>
                  <a:srgbClr val="FF0000"/>
                </a:solidFill>
              </a:rPr>
              <a:t>xhr,status,error</a:t>
            </a:r>
            <a:r>
              <a:rPr lang="en-US" dirty="0">
                <a:solidFill>
                  <a:srgbClr val="FF0000"/>
                </a:solidFill>
              </a:rPr>
              <a:t>)</a:t>
            </a:r>
            <a:r>
              <a:rPr lang="zh-CN" altLang="en-US" dirty="0"/>
              <a:t>如果请求失败要运行的函数</a:t>
            </a:r>
            <a:endParaRPr lang="en-US" dirty="0">
              <a:solidFill>
                <a:srgbClr val="FF0000"/>
              </a:solidFill>
            </a:endParaRPr>
          </a:p>
          <a:p>
            <a:pPr lvl="2" eaLnBrk="1" hangingPunct="1">
              <a:lnSpc>
                <a:spcPct val="150000"/>
              </a:lnSpc>
            </a:pPr>
            <a:endParaRPr lang="en-US" altLang="zh-CN" sz="2200" dirty="0"/>
          </a:p>
          <a:p>
            <a:pPr lvl="1" eaLnBrk="1" hangingPunct="1">
              <a:lnSpc>
                <a:spcPct val="150000"/>
              </a:lnSpc>
            </a:pPr>
            <a:endParaRPr lang="en-US" altLang="zh-CN" dirty="0"/>
          </a:p>
          <a:p>
            <a:pPr eaLnBrk="1" hangingPunct="1">
              <a:lnSpc>
                <a:spcPct val="150000"/>
              </a:lnSpc>
            </a:pPr>
            <a:endParaRPr lang="zh-CN" altLang="en-US" sz="2400" dirty="0"/>
          </a:p>
          <a:p>
            <a:pPr lvl="1" eaLnBrk="1" hangingPunct="1">
              <a:lnSpc>
                <a:spcPct val="150000"/>
              </a:lnSpc>
            </a:pPr>
            <a:endParaRPr lang="en-US" sz="2000" dirty="0">
              <a:solidFill>
                <a:srgbClr val="FF0000"/>
              </a:solidFill>
            </a:endParaRPr>
          </a:p>
          <a:p>
            <a:pPr eaLnBrk="1" hangingPunct="1">
              <a:lnSpc>
                <a:spcPct val="150000"/>
              </a:lnSpc>
            </a:pPr>
            <a:endParaRPr lang="zh-CN" altLang="en-US" sz="2400" dirty="0"/>
          </a:p>
          <a:p>
            <a:pPr lvl="1" eaLnBrk="1" hangingPunct="1">
              <a:lnSpc>
                <a:spcPct val="150000"/>
              </a:lnSpc>
            </a:pPr>
            <a:endParaRPr lang="en-US" dirty="0"/>
          </a:p>
          <a:p>
            <a:pPr lvl="1" eaLnBrk="1" hangingPunct="1">
              <a:lnSpc>
                <a:spcPct val="150000"/>
              </a:lnSpc>
            </a:pPr>
            <a:endParaRPr lang="zh-CN" altLang="en-US" dirty="0"/>
          </a:p>
          <a:p>
            <a:pPr eaLnBrk="1" hangingPunct="1">
              <a:lnSpc>
                <a:spcPct val="150000"/>
              </a:lnSpc>
            </a:pPr>
            <a:endParaRPr lang="zh-CN" altLang="en-US" sz="2400" dirty="0"/>
          </a:p>
          <a:p>
            <a:pPr eaLnBrk="1" hangingPunct="1">
              <a:lnSpc>
                <a:spcPct val="150000"/>
              </a:lnSpc>
            </a:pPr>
            <a:endParaRPr lang="en-US" altLang="zh-CN" sz="2400" dirty="0"/>
          </a:p>
          <a:p>
            <a:pPr lvl="1"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7877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9.1.2</a:t>
            </a:r>
            <a:r>
              <a:rPr lang="zh-CN" altLang="en-US" dirty="0"/>
              <a:t> </a:t>
            </a:r>
            <a:r>
              <a:rPr lang="en-US" altLang="zh-CN" dirty="0" err="1"/>
              <a:t>AjaxTodoList</a:t>
            </a:r>
            <a:r>
              <a:rPr lang="zh-CN" altLang="en-US" dirty="0"/>
              <a:t> </a:t>
            </a:r>
            <a:r>
              <a:rPr lang="en-US" altLang="zh-CN" dirty="0"/>
              <a:t>Demo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F1F003-7747-6645-85C1-10DB1CB34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711" y="1223784"/>
            <a:ext cx="10182578" cy="271702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2913A38-E076-3340-BA9F-4670FE211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199" y="4284098"/>
            <a:ext cx="4418796" cy="214768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C1BDB1F-8CAE-2C46-A34A-7C4A3CD7C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519" y="4284098"/>
            <a:ext cx="4463810" cy="214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28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9.1.2</a:t>
            </a:r>
            <a:r>
              <a:rPr lang="zh-CN" altLang="en-US" dirty="0"/>
              <a:t> </a:t>
            </a:r>
            <a:r>
              <a:rPr lang="en-US" altLang="zh-CN" dirty="0" err="1"/>
              <a:t>AjaxTodoList</a:t>
            </a:r>
            <a:r>
              <a:rPr lang="zh-CN" altLang="en-US" dirty="0"/>
              <a:t> </a:t>
            </a:r>
            <a:r>
              <a:rPr lang="en-US" altLang="zh-CN" dirty="0"/>
              <a:t>Demo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7890F3-C360-F04E-BC8E-0956C3261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81" y="1385683"/>
            <a:ext cx="5469508" cy="46401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0E7A1F-86B3-E147-B8F7-4A70BDA0A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513" y="1385683"/>
            <a:ext cx="5335849" cy="447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13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9.1.2</a:t>
            </a:r>
            <a:r>
              <a:rPr lang="zh-CN" altLang="en-US" dirty="0"/>
              <a:t> </a:t>
            </a:r>
            <a:r>
              <a:rPr lang="en-US" altLang="zh-CN" dirty="0" err="1"/>
              <a:t>AjaxTodoList</a:t>
            </a:r>
            <a:r>
              <a:rPr lang="zh-CN" altLang="en-US" dirty="0"/>
              <a:t> </a:t>
            </a:r>
            <a:r>
              <a:rPr lang="en-US" altLang="zh-CN" dirty="0"/>
              <a:t>Demo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827D2E-CC80-6546-838F-674F73CD7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578" y="1223784"/>
            <a:ext cx="9790994" cy="516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296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9</a:t>
            </a:r>
            <a:r>
              <a:rPr lang="zh-CN" altLang="en-US" dirty="0"/>
              <a:t>章 </a:t>
            </a:r>
            <a:r>
              <a:rPr lang="en-US" altLang="zh-CN" dirty="0"/>
              <a:t>AJAX</a:t>
            </a:r>
            <a:r>
              <a:rPr lang="zh-CN" altLang="en-US" dirty="0"/>
              <a:t>与</a:t>
            </a:r>
            <a:r>
              <a:rPr lang="en-US" altLang="zh-CN" dirty="0"/>
              <a:t>REST</a:t>
            </a:r>
            <a:endParaRPr lang="zh-CN" altLang="en-US" dirty="0"/>
          </a:p>
        </p:txBody>
      </p:sp>
      <p:sp>
        <p:nvSpPr>
          <p:cNvPr id="3" name="Rectangle 43"/>
          <p:cNvSpPr>
            <a:spLocks noChangeArrowheads="1"/>
          </p:cNvSpPr>
          <p:nvPr/>
        </p:nvSpPr>
        <p:spPr bwMode="auto">
          <a:xfrm>
            <a:off x="788988" y="1212943"/>
            <a:ext cx="4166525" cy="3037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9.1 AJAX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技术</a:t>
            </a:r>
            <a:endParaRPr lang="en-US" altLang="zh-CN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altLang="zh-CN" sz="18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9.1.1 AJAX</a:t>
            </a:r>
            <a:r>
              <a:rPr lang="zh-CN" altLang="en-US" sz="18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的使用</a:t>
            </a:r>
            <a:endParaRPr lang="en-US" altLang="zh-CN" sz="18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altLang="zh-CN" sz="18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9.1.2 AJAX</a:t>
            </a:r>
            <a:r>
              <a:rPr lang="zh-CN" altLang="en-US" sz="18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800" b="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Todolist</a:t>
            </a:r>
            <a:r>
              <a:rPr lang="zh-CN" altLang="en-US" sz="18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Demo</a:t>
            </a: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9.2 REST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与前端数据绑定</a:t>
            </a:r>
            <a:endParaRPr lang="en-US" altLang="zh-CN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altLang="zh-CN" sz="18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9.2.1 REST</a:t>
            </a:r>
            <a:r>
              <a:rPr lang="zh-CN" altLang="en-US" sz="18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、前端数据绑定基本概念</a:t>
            </a:r>
            <a:endParaRPr lang="en-US" altLang="zh-CN" sz="18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altLang="zh-CN" sz="18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9.2.2 REST+VUE</a:t>
            </a:r>
            <a:r>
              <a:rPr lang="zh-CN" altLang="en-US" sz="18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800" b="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Todolist</a:t>
            </a:r>
            <a:r>
              <a:rPr lang="zh-CN" altLang="en-US" sz="18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Demo</a:t>
            </a:r>
            <a:endParaRPr lang="zh-CN" altLang="en-US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7952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9.1.2</a:t>
            </a:r>
            <a:r>
              <a:rPr lang="zh-CN" altLang="en-US" dirty="0"/>
              <a:t> </a:t>
            </a:r>
            <a:r>
              <a:rPr lang="en-US" altLang="zh-CN" dirty="0" err="1"/>
              <a:t>AjaxTodoList</a:t>
            </a:r>
            <a:r>
              <a:rPr lang="zh-CN" altLang="en-US" dirty="0"/>
              <a:t> </a:t>
            </a:r>
            <a:r>
              <a:rPr lang="en-US" altLang="zh-CN" dirty="0"/>
              <a:t>Demo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58756C-5222-E449-B391-E7128314E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1" y="1223784"/>
            <a:ext cx="7860523" cy="56271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AE8DE34-4EE5-7542-9F03-6DA773F7D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3578" y="4311990"/>
            <a:ext cx="4988983" cy="16364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D3ED3EB-F2E7-2643-8D1C-0235C26B7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3578" y="5634216"/>
            <a:ext cx="4241800" cy="1181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976A210-9BC4-5941-B9A0-E498301980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746" y="1220081"/>
            <a:ext cx="6906976" cy="235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81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9.1.2</a:t>
            </a:r>
            <a:r>
              <a:rPr lang="zh-CN" altLang="en-US" dirty="0"/>
              <a:t> </a:t>
            </a:r>
            <a:r>
              <a:rPr lang="en-US" altLang="zh-CN" dirty="0" err="1"/>
              <a:t>AjaxTodoList</a:t>
            </a:r>
            <a:r>
              <a:rPr lang="zh-CN" altLang="en-US" dirty="0"/>
              <a:t> </a:t>
            </a:r>
            <a:r>
              <a:rPr lang="en-US" altLang="zh-CN" dirty="0"/>
              <a:t>Demo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B99CCB-A17C-AA42-B4F3-B821D952F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418" y="1223784"/>
            <a:ext cx="7732900" cy="549204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C83B6A2-405F-6F4B-AAE5-5BD43082AF2A}"/>
              </a:ext>
            </a:extLst>
          </p:cNvPr>
          <p:cNvSpPr txBox="1"/>
          <p:nvPr/>
        </p:nvSpPr>
        <p:spPr>
          <a:xfrm>
            <a:off x="477682" y="1907822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添加</a:t>
            </a:r>
            <a:r>
              <a:rPr kumimoji="1" lang="en-US" altLang="zh-CN" dirty="0"/>
              <a:t>/</a:t>
            </a:r>
            <a:r>
              <a:rPr kumimoji="1" lang="zh-CN" altLang="en-US" dirty="0"/>
              <a:t>编辑使用的模态对话框</a:t>
            </a:r>
          </a:p>
        </p:txBody>
      </p:sp>
    </p:spTree>
    <p:extLst>
      <p:ext uri="{BB962C8B-B14F-4D97-AF65-F5344CB8AC3E}">
        <p14:creationId xmlns:p14="http://schemas.microsoft.com/office/powerpoint/2010/main" val="2981765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9.1.2</a:t>
            </a:r>
            <a:r>
              <a:rPr lang="zh-CN" altLang="en-US" dirty="0"/>
              <a:t> </a:t>
            </a:r>
            <a:r>
              <a:rPr lang="en-US" altLang="zh-CN" dirty="0" err="1"/>
              <a:t>AjaxTodoList</a:t>
            </a:r>
            <a:r>
              <a:rPr lang="zh-CN" altLang="en-US" dirty="0"/>
              <a:t> </a:t>
            </a:r>
            <a:r>
              <a:rPr lang="en-US" altLang="zh-CN" dirty="0"/>
              <a:t>Demo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C83B6A2-405F-6F4B-AAE5-5BD43082AF2A}"/>
              </a:ext>
            </a:extLst>
          </p:cNvPr>
          <p:cNvSpPr txBox="1"/>
          <p:nvPr/>
        </p:nvSpPr>
        <p:spPr>
          <a:xfrm>
            <a:off x="1471105" y="167075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弹出模态对话框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31A668-B442-AA4B-966C-84EA73B31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232" y="140051"/>
            <a:ext cx="6078338" cy="6858000"/>
          </a:xfrm>
          <a:prstGeom prst="rect">
            <a:avLst/>
          </a:prstGeom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81E25D71-D6BC-0440-8685-2EAB9DDD6DFE}"/>
              </a:ext>
            </a:extLst>
          </p:cNvPr>
          <p:cNvCxnSpPr/>
          <p:nvPr/>
        </p:nvCxnSpPr>
        <p:spPr>
          <a:xfrm flipV="1">
            <a:off x="3743597" y="1117600"/>
            <a:ext cx="2171781" cy="7450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B74DA492-76C1-2C48-A71D-991971E5EF12}"/>
              </a:ext>
            </a:extLst>
          </p:cNvPr>
          <p:cNvCxnSpPr>
            <a:cxnSpLocks/>
          </p:cNvCxnSpPr>
          <p:nvPr/>
        </p:nvCxnSpPr>
        <p:spPr>
          <a:xfrm>
            <a:off x="4064000" y="4221513"/>
            <a:ext cx="2286000" cy="2088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EEFAB65-F476-F64D-A7C9-39E84AF74ED2}"/>
              </a:ext>
            </a:extLst>
          </p:cNvPr>
          <p:cNvSpPr txBox="1"/>
          <p:nvPr/>
        </p:nvSpPr>
        <p:spPr>
          <a:xfrm>
            <a:off x="2848651" y="40439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提交请求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72F29E48-C7C5-4549-8C36-CF5EAA01DADB}"/>
              </a:ext>
            </a:extLst>
          </p:cNvPr>
          <p:cNvCxnSpPr>
            <a:cxnSpLocks/>
          </p:cNvCxnSpPr>
          <p:nvPr/>
        </p:nvCxnSpPr>
        <p:spPr>
          <a:xfrm>
            <a:off x="4772378" y="5288313"/>
            <a:ext cx="2286000" cy="2088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5A5EC397-D224-E44E-998E-395B2907DDC7}"/>
              </a:ext>
            </a:extLst>
          </p:cNvPr>
          <p:cNvSpPr txBox="1"/>
          <p:nvPr/>
        </p:nvSpPr>
        <p:spPr>
          <a:xfrm>
            <a:off x="2925446" y="508686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成功时更新列表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0A96EE-9646-9D4B-915B-F15C3791C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154" y="5392736"/>
            <a:ext cx="60452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998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2C93C911-7506-984E-AD3C-5E2409D19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933" y="1995703"/>
            <a:ext cx="9584267" cy="286659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9.1.2</a:t>
            </a:r>
            <a:r>
              <a:rPr lang="zh-CN" altLang="en-US" dirty="0"/>
              <a:t> </a:t>
            </a:r>
            <a:r>
              <a:rPr lang="en-US" altLang="zh-CN" dirty="0" err="1"/>
              <a:t>AjaxTodoList</a:t>
            </a:r>
            <a:r>
              <a:rPr lang="zh-CN" altLang="en-US" dirty="0"/>
              <a:t> </a:t>
            </a:r>
            <a:r>
              <a:rPr lang="en-US" altLang="zh-CN" dirty="0"/>
              <a:t>Demo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C83B6A2-405F-6F4B-AAE5-5BD43082AF2A}"/>
              </a:ext>
            </a:extLst>
          </p:cNvPr>
          <p:cNvSpPr txBox="1"/>
          <p:nvPr/>
        </p:nvSpPr>
        <p:spPr>
          <a:xfrm>
            <a:off x="170507" y="263744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弹出编辑对话框</a:t>
            </a: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81E25D71-D6BC-0440-8685-2EAB9DDD6DFE}"/>
              </a:ext>
            </a:extLst>
          </p:cNvPr>
          <p:cNvCxnSpPr>
            <a:cxnSpLocks/>
          </p:cNvCxnSpPr>
          <p:nvPr/>
        </p:nvCxnSpPr>
        <p:spPr>
          <a:xfrm>
            <a:off x="1625600" y="3006779"/>
            <a:ext cx="1682044" cy="3505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506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9.1.2</a:t>
            </a:r>
            <a:r>
              <a:rPr lang="zh-CN" altLang="en-US" dirty="0"/>
              <a:t> </a:t>
            </a:r>
            <a:r>
              <a:rPr lang="en-US" altLang="zh-CN" dirty="0" err="1"/>
              <a:t>AjaxTodoList</a:t>
            </a:r>
            <a:r>
              <a:rPr lang="zh-CN" altLang="en-US" dirty="0"/>
              <a:t> </a:t>
            </a:r>
            <a:r>
              <a:rPr lang="en-US" altLang="zh-CN" dirty="0"/>
              <a:t>Demo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C83B6A2-405F-6F4B-AAE5-5BD43082AF2A}"/>
              </a:ext>
            </a:extLst>
          </p:cNvPr>
          <p:cNvSpPr txBox="1"/>
          <p:nvPr/>
        </p:nvSpPr>
        <p:spPr>
          <a:xfrm>
            <a:off x="1955794" y="27384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编辑保存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623B31-B21D-C543-B596-96A1BD390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152" y="90311"/>
            <a:ext cx="7352008" cy="6858000"/>
          </a:xfrm>
          <a:prstGeom prst="rect">
            <a:avLst/>
          </a:prstGeom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81E25D71-D6BC-0440-8685-2EAB9DDD6DFE}"/>
              </a:ext>
            </a:extLst>
          </p:cNvPr>
          <p:cNvCxnSpPr>
            <a:cxnSpLocks/>
          </p:cNvCxnSpPr>
          <p:nvPr/>
        </p:nvCxnSpPr>
        <p:spPr>
          <a:xfrm>
            <a:off x="4003242" y="2932485"/>
            <a:ext cx="1682044" cy="3505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683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9.1.2</a:t>
            </a:r>
            <a:r>
              <a:rPr lang="zh-CN" altLang="en-US" dirty="0"/>
              <a:t> </a:t>
            </a:r>
            <a:r>
              <a:rPr lang="en-US" altLang="zh-CN" dirty="0" err="1"/>
              <a:t>AjaxTodoList</a:t>
            </a:r>
            <a:r>
              <a:rPr lang="zh-CN" altLang="en-US" dirty="0"/>
              <a:t> </a:t>
            </a:r>
            <a:r>
              <a:rPr lang="en-US" altLang="zh-CN" dirty="0"/>
              <a:t>Demo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EA06CC-9F05-AC46-8918-BD940CEC3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583" y="1743375"/>
            <a:ext cx="9122833" cy="205613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877F66D-A957-7B4D-9A3F-1B013C1BA91B}"/>
              </a:ext>
            </a:extLst>
          </p:cNvPr>
          <p:cNvSpPr txBox="1"/>
          <p:nvPr/>
        </p:nvSpPr>
        <p:spPr>
          <a:xfrm>
            <a:off x="4775200" y="4018844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编辑保存的后端</a:t>
            </a:r>
          </a:p>
        </p:txBody>
      </p:sp>
    </p:spTree>
    <p:extLst>
      <p:ext uri="{BB962C8B-B14F-4D97-AF65-F5344CB8AC3E}">
        <p14:creationId xmlns:p14="http://schemas.microsoft.com/office/powerpoint/2010/main" val="758047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9.1.2</a:t>
            </a:r>
            <a:r>
              <a:rPr lang="zh-CN" altLang="en-US" dirty="0"/>
              <a:t> </a:t>
            </a:r>
            <a:r>
              <a:rPr lang="en-US" altLang="zh-CN" dirty="0" err="1"/>
              <a:t>AjaxTodoList</a:t>
            </a:r>
            <a:r>
              <a:rPr lang="zh-CN" altLang="en-US" dirty="0"/>
              <a:t> </a:t>
            </a:r>
            <a:r>
              <a:rPr lang="en-US" altLang="zh-CN" dirty="0"/>
              <a:t>Demo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EA06CC-9F05-AC46-8918-BD940CEC3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16" y="1133775"/>
            <a:ext cx="9122833" cy="205613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877F66D-A957-7B4D-9A3F-1B013C1BA91B}"/>
              </a:ext>
            </a:extLst>
          </p:cNvPr>
          <p:cNvSpPr txBox="1"/>
          <p:nvPr/>
        </p:nvSpPr>
        <p:spPr>
          <a:xfrm>
            <a:off x="4526844" y="3177618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编辑保存的后端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F650A7-4C5B-2847-89F8-8F7D2EBB9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043" y="3914479"/>
            <a:ext cx="9595239" cy="197611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3C10A22-2702-3647-B944-9405799F0533}"/>
              </a:ext>
            </a:extLst>
          </p:cNvPr>
          <p:cNvSpPr txBox="1"/>
          <p:nvPr/>
        </p:nvSpPr>
        <p:spPr>
          <a:xfrm>
            <a:off x="4662310" y="589059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删除的后端</a:t>
            </a:r>
          </a:p>
        </p:txBody>
      </p:sp>
    </p:spTree>
    <p:extLst>
      <p:ext uri="{BB962C8B-B14F-4D97-AF65-F5344CB8AC3E}">
        <p14:creationId xmlns:p14="http://schemas.microsoft.com/office/powerpoint/2010/main" val="21154275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9.2.1</a:t>
            </a:r>
            <a:r>
              <a:rPr lang="zh-CN" altLang="en-US" dirty="0"/>
              <a:t> </a:t>
            </a:r>
            <a:r>
              <a:rPr lang="en-US" altLang="zh-CN" dirty="0"/>
              <a:t>REST</a:t>
            </a:r>
            <a:r>
              <a:rPr lang="zh-CN" altLang="en-US" dirty="0"/>
              <a:t>、前端数据绑定基本概念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80BC65A-369C-F241-9D93-0B0B900C6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9" y="1223784"/>
            <a:ext cx="7357416" cy="55352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5B4C6BB-A76F-8644-AA2E-55E797CC1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370" y="1392353"/>
            <a:ext cx="3966460" cy="5198150"/>
          </a:xfrm>
          <a:prstGeom prst="rect">
            <a:avLst/>
          </a:prstGeom>
        </p:spPr>
      </p:pic>
      <p:sp>
        <p:nvSpPr>
          <p:cNvPr id="9" name="右箭头 8">
            <a:extLst>
              <a:ext uri="{FF2B5EF4-FFF2-40B4-BE49-F238E27FC236}">
                <a16:creationId xmlns:a16="http://schemas.microsoft.com/office/drawing/2014/main" id="{D78756F9-8E3A-1441-A6B4-10BA5463681C}"/>
              </a:ext>
            </a:extLst>
          </p:cNvPr>
          <p:cNvSpPr/>
          <p:nvPr/>
        </p:nvSpPr>
        <p:spPr>
          <a:xfrm>
            <a:off x="7055556" y="3725333"/>
            <a:ext cx="733777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549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9.2.1</a:t>
            </a:r>
            <a:r>
              <a:rPr lang="zh-CN" altLang="en-US" dirty="0"/>
              <a:t> </a:t>
            </a:r>
            <a:r>
              <a:rPr lang="en-US" altLang="zh-CN" dirty="0"/>
              <a:t>REST</a:t>
            </a:r>
            <a:r>
              <a:rPr lang="zh-CN" altLang="en-US" dirty="0"/>
              <a:t>、前端数据绑定基本概念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8E970F2-45CA-3E4A-BBDF-1D9B30A86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059" y="1449890"/>
            <a:ext cx="8333333" cy="4714286"/>
          </a:xfrm>
          <a:prstGeom prst="rect">
            <a:avLst/>
          </a:prstGeom>
        </p:spPr>
      </p:pic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21242554-9E64-ED45-8CBA-44D7949EE408}"/>
              </a:ext>
            </a:extLst>
          </p:cNvPr>
          <p:cNvSpPr txBox="1">
            <a:spLocks/>
          </p:cNvSpPr>
          <p:nvPr/>
        </p:nvSpPr>
        <p:spPr>
          <a:xfrm>
            <a:off x="464345" y="1334262"/>
            <a:ext cx="11254580" cy="4975498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endParaRPr lang="zh-CN" altLang="en-US" sz="2000" dirty="0"/>
          </a:p>
          <a:p>
            <a:pPr eaLnBrk="1" hangingPunct="1">
              <a:lnSpc>
                <a:spcPct val="150000"/>
              </a:lnSpc>
            </a:pPr>
            <a:endParaRPr lang="en-US" altLang="zh-CN" sz="24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5C96DF3-809F-2E48-9EEA-550C201EF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779" y="5068011"/>
            <a:ext cx="891280" cy="77810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E7E170F-71D2-EC41-93A9-E324C84BE986}"/>
              </a:ext>
            </a:extLst>
          </p:cNvPr>
          <p:cNvSpPr txBox="1"/>
          <p:nvPr/>
        </p:nvSpPr>
        <p:spPr>
          <a:xfrm>
            <a:off x="1226779" y="593353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APP</a:t>
            </a:r>
            <a:endParaRPr lang="zh-CN" altLang="en-US" dirty="0"/>
          </a:p>
        </p:txBody>
      </p:sp>
      <p:cxnSp>
        <p:nvCxnSpPr>
          <p:cNvPr id="13" name="直接箭头连接符 51">
            <a:extLst>
              <a:ext uri="{FF2B5EF4-FFF2-40B4-BE49-F238E27FC236}">
                <a16:creationId xmlns:a16="http://schemas.microsoft.com/office/drawing/2014/main" id="{F01DC8D8-B50A-A347-9265-9BFB49B7711A}"/>
              </a:ext>
            </a:extLst>
          </p:cNvPr>
          <p:cNvCxnSpPr/>
          <p:nvPr/>
        </p:nvCxnSpPr>
        <p:spPr>
          <a:xfrm>
            <a:off x="2290539" y="5475707"/>
            <a:ext cx="2396454" cy="25645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52">
            <a:extLst>
              <a:ext uri="{FF2B5EF4-FFF2-40B4-BE49-F238E27FC236}">
                <a16:creationId xmlns:a16="http://schemas.microsoft.com/office/drawing/2014/main" id="{106BEE0F-DCD5-AC42-B12B-AE212385C783}"/>
              </a:ext>
            </a:extLst>
          </p:cNvPr>
          <p:cNvCxnSpPr/>
          <p:nvPr/>
        </p:nvCxnSpPr>
        <p:spPr>
          <a:xfrm flipH="1" flipV="1">
            <a:off x="2370957" y="5673696"/>
            <a:ext cx="2237206" cy="23907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C71F46CF-DB83-2A49-AE70-4EF5CAAAEDB6}"/>
              </a:ext>
            </a:extLst>
          </p:cNvPr>
          <p:cNvSpPr txBox="1"/>
          <p:nvPr/>
        </p:nvSpPr>
        <p:spPr>
          <a:xfrm>
            <a:off x="2054067" y="581057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为多种终类型端提供接口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53D88F1-3A8C-644A-8FEC-AE1BF9F55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221" y="1589952"/>
            <a:ext cx="3294587" cy="831643"/>
          </a:xfrm>
          <a:prstGeom prst="rect">
            <a:avLst/>
          </a:prstGeom>
        </p:spPr>
      </p:pic>
      <p:sp>
        <p:nvSpPr>
          <p:cNvPr id="17" name="左右箭头 16">
            <a:extLst>
              <a:ext uri="{FF2B5EF4-FFF2-40B4-BE49-F238E27FC236}">
                <a16:creationId xmlns:a16="http://schemas.microsoft.com/office/drawing/2014/main" id="{D8158B8B-C543-2F40-905B-224DCC0AE866}"/>
              </a:ext>
            </a:extLst>
          </p:cNvPr>
          <p:cNvSpPr/>
          <p:nvPr/>
        </p:nvSpPr>
        <p:spPr>
          <a:xfrm>
            <a:off x="3917113" y="1879652"/>
            <a:ext cx="801412" cy="15765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277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9.2.1</a:t>
            </a:r>
            <a:r>
              <a:rPr lang="zh-CN" altLang="en-US" dirty="0"/>
              <a:t> </a:t>
            </a:r>
            <a:r>
              <a:rPr lang="en-US" altLang="zh-CN" dirty="0"/>
              <a:t>REST</a:t>
            </a:r>
            <a:r>
              <a:rPr lang="zh-CN" altLang="en-US" dirty="0"/>
              <a:t>、前端数据绑定基本概念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E3E3242-8D27-854D-B7CE-9E4A1AC0254E}"/>
              </a:ext>
            </a:extLst>
          </p:cNvPr>
          <p:cNvSpPr txBox="1"/>
          <p:nvPr/>
        </p:nvSpPr>
        <p:spPr>
          <a:xfrm>
            <a:off x="745067" y="1422400"/>
            <a:ext cx="5086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数据绑定：</a:t>
            </a:r>
            <a:r>
              <a:rPr kumimoji="1" lang="en-US" altLang="zh-CN" sz="2000" dirty="0"/>
              <a:t>VIEW</a:t>
            </a:r>
            <a:r>
              <a:rPr kumimoji="1" lang="zh-CN" altLang="en-US" sz="2000" dirty="0"/>
              <a:t>和</a:t>
            </a:r>
            <a:r>
              <a:rPr kumimoji="1" lang="en-US" altLang="zh-CN" sz="2000" dirty="0"/>
              <a:t>MODEL</a:t>
            </a:r>
            <a:r>
              <a:rPr kumimoji="1" lang="zh-CN" altLang="en-US" sz="2000" dirty="0"/>
              <a:t>之间的映射关系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E1AA7E-FBC3-DA42-941B-B04E4BA56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57" y="2332404"/>
            <a:ext cx="6371430" cy="303554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0CF701A-93A4-2C41-9D58-71A99B7CCC00}"/>
              </a:ext>
            </a:extLst>
          </p:cNvPr>
          <p:cNvSpPr/>
          <p:nvPr/>
        </p:nvSpPr>
        <p:spPr>
          <a:xfrm>
            <a:off x="909257" y="6012153"/>
            <a:ext cx="69816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3"/>
              </a:rPr>
              <a:t>https://www.runoob.com/try/try.php?filename=vue2-v-model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3FCBE4-ED15-C948-BABD-4A34C17BB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122" y="1223784"/>
            <a:ext cx="3758456" cy="292539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F64B565-D05D-3A4C-8E7B-0C26CFE5D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5122" y="4362114"/>
            <a:ext cx="3490846" cy="201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45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9.1.1</a:t>
            </a:r>
            <a:r>
              <a:rPr lang="zh-CN" altLang="en-US" dirty="0"/>
              <a:t> </a:t>
            </a:r>
            <a:r>
              <a:rPr lang="en-US" altLang="zh-CN" dirty="0"/>
              <a:t>AJAX</a:t>
            </a:r>
            <a:r>
              <a:rPr lang="zh-CN" altLang="en-US" dirty="0"/>
              <a:t>的使用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725B97-B306-FB44-AC47-002C32D52785}"/>
              </a:ext>
            </a:extLst>
          </p:cNvPr>
          <p:cNvSpPr txBox="1"/>
          <p:nvPr/>
        </p:nvSpPr>
        <p:spPr>
          <a:xfrm>
            <a:off x="342613" y="1253251"/>
            <a:ext cx="10234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Web</a:t>
            </a:r>
            <a:r>
              <a:rPr lang="zh-CN" altLang="en-US" sz="2000" dirty="0"/>
              <a:t>系统日益复杂，</a:t>
            </a:r>
            <a:r>
              <a:rPr lang="en-US" altLang="zh-CN" sz="2000" dirty="0"/>
              <a:t>MVC</a:t>
            </a:r>
            <a:r>
              <a:rPr lang="zh-CN" altLang="en-US" sz="2000" dirty="0"/>
              <a:t>、</a:t>
            </a:r>
            <a:r>
              <a:rPr lang="en-US" altLang="zh-CN" sz="2000" dirty="0"/>
              <a:t>ORM</a:t>
            </a:r>
            <a:r>
              <a:rPr lang="zh-CN" altLang="en-US" sz="2000" dirty="0"/>
              <a:t>等概念被引入到</a:t>
            </a:r>
            <a:r>
              <a:rPr lang="en-US" altLang="zh-CN" sz="2000" dirty="0"/>
              <a:t>Web</a:t>
            </a:r>
            <a:r>
              <a:rPr lang="zh-CN" altLang="en-US" sz="2000" dirty="0"/>
              <a:t>开发中来。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2004</a:t>
            </a:r>
            <a:r>
              <a:rPr lang="zh-CN" altLang="en-US" sz="2000" dirty="0"/>
              <a:t>年</a:t>
            </a:r>
            <a:r>
              <a:rPr lang="en-US" altLang="zh-CN" sz="2000" dirty="0"/>
              <a:t>Ruby on Rails</a:t>
            </a:r>
            <a:r>
              <a:rPr lang="zh-CN" altLang="en-US" sz="2000" dirty="0"/>
              <a:t>，</a:t>
            </a:r>
            <a:r>
              <a:rPr lang="en-US" altLang="zh-CN" sz="2000" dirty="0"/>
              <a:t>2004</a:t>
            </a:r>
            <a:r>
              <a:rPr lang="zh-CN" altLang="en-US" sz="2000" dirty="0"/>
              <a:t>年</a:t>
            </a:r>
            <a:r>
              <a:rPr lang="en-US" altLang="zh-CN" sz="2000" dirty="0"/>
              <a:t>Struts</a:t>
            </a:r>
            <a:r>
              <a:rPr lang="zh-CN" altLang="en-US" sz="2000" dirty="0"/>
              <a:t>，</a:t>
            </a:r>
            <a:r>
              <a:rPr lang="en-US" altLang="zh-CN" sz="2000" dirty="0"/>
              <a:t>2005</a:t>
            </a:r>
            <a:r>
              <a:rPr lang="zh-CN" altLang="en-US" sz="2000" dirty="0"/>
              <a:t>年 </a:t>
            </a:r>
            <a:r>
              <a:rPr lang="en-US" altLang="zh-CN" sz="2000" dirty="0"/>
              <a:t>Django</a:t>
            </a:r>
            <a:r>
              <a:rPr lang="zh-CN" altLang="en-US" sz="2000" dirty="0"/>
              <a:t>，</a:t>
            </a:r>
            <a:r>
              <a:rPr lang="en-US" altLang="zh-CN" sz="2000" dirty="0"/>
              <a:t>2006</a:t>
            </a:r>
            <a:r>
              <a:rPr lang="zh-CN" altLang="en-US" sz="2000" dirty="0"/>
              <a:t>年</a:t>
            </a:r>
            <a:r>
              <a:rPr lang="en-US" altLang="zh-CN" sz="2000" dirty="0" err="1"/>
              <a:t>ThinkPHP</a:t>
            </a:r>
            <a:r>
              <a:rPr lang="en-US" altLang="zh-CN" sz="2000" dirty="0"/>
              <a:t>……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2001</a:t>
            </a:r>
            <a:r>
              <a:rPr lang="zh-CN" altLang="en-US" sz="2000" dirty="0"/>
              <a:t>年</a:t>
            </a:r>
            <a:r>
              <a:rPr lang="en-US" altLang="zh-CN" sz="2000" dirty="0"/>
              <a:t>Hibernate</a:t>
            </a:r>
            <a:r>
              <a:rPr lang="zh-CN" altLang="en-US" sz="2000" dirty="0"/>
              <a:t>，</a:t>
            </a:r>
            <a:r>
              <a:rPr lang="en-US" altLang="zh-CN" sz="2000" dirty="0"/>
              <a:t>2001</a:t>
            </a:r>
            <a:r>
              <a:rPr lang="zh-CN" altLang="en-US" sz="2000" dirty="0"/>
              <a:t>年</a:t>
            </a:r>
            <a:r>
              <a:rPr lang="en-US" altLang="zh-CN" sz="2000" dirty="0" err="1"/>
              <a:t>iBATIS</a:t>
            </a:r>
            <a:r>
              <a:rPr lang="zh-CN" altLang="en-US" sz="2000" dirty="0"/>
              <a:t>（</a:t>
            </a:r>
            <a:r>
              <a:rPr lang="en-US" altLang="zh-CN" sz="2000" dirty="0" err="1"/>
              <a:t>MyBatis</a:t>
            </a:r>
            <a:r>
              <a:rPr lang="zh-CN" altLang="en-US" sz="2000" dirty="0"/>
              <a:t>的前身）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9CD58FB-354C-3B45-B05C-D19B0F908923}"/>
              </a:ext>
            </a:extLst>
          </p:cNvPr>
          <p:cNvSpPr txBox="1"/>
          <p:nvPr/>
        </p:nvSpPr>
        <p:spPr>
          <a:xfrm>
            <a:off x="4495889" y="5895049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后端</a:t>
            </a:r>
            <a:r>
              <a:rPr lang="en-US" altLang="zh-CN" b="1" dirty="0"/>
              <a:t>MVC</a:t>
            </a:r>
            <a:r>
              <a:rPr lang="zh-CN" altLang="en-US" b="1" dirty="0"/>
              <a:t>框架时代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6F638F6-726E-9A41-8F57-E6846FBDE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6" y="2999449"/>
            <a:ext cx="6200775" cy="28956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9819ACF-B115-0644-903A-1CA6C4C95435}"/>
              </a:ext>
            </a:extLst>
          </p:cNvPr>
          <p:cNvSpPr txBox="1"/>
          <p:nvPr/>
        </p:nvSpPr>
        <p:spPr>
          <a:xfrm>
            <a:off x="8937040" y="4354320"/>
            <a:ext cx="21627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2"/>
                </a:solidFill>
              </a:rPr>
              <a:t>后端开发工程师</a:t>
            </a:r>
            <a:endParaRPr lang="en-US" altLang="zh-CN" sz="2000" dirty="0">
              <a:solidFill>
                <a:schemeClr val="accent2"/>
              </a:solidFill>
            </a:endParaRPr>
          </a:p>
          <a:p>
            <a:r>
              <a:rPr lang="en-US" altLang="zh-CN" sz="2000" dirty="0"/>
              <a:t>           </a:t>
            </a:r>
            <a:r>
              <a:rPr lang="en-US" altLang="zh-CN" sz="2000" dirty="0">
                <a:solidFill>
                  <a:srgbClr val="FF0000"/>
                </a:solidFill>
              </a:rPr>
              <a:t>+</a:t>
            </a:r>
          </a:p>
          <a:p>
            <a:r>
              <a:rPr lang="en-US" altLang="zh-CN" sz="2000" dirty="0">
                <a:solidFill>
                  <a:schemeClr val="accent6"/>
                </a:solidFill>
              </a:rPr>
              <a:t> </a:t>
            </a:r>
            <a:r>
              <a:rPr lang="zh-CN" altLang="en-US" sz="2000" dirty="0">
                <a:solidFill>
                  <a:schemeClr val="accent6"/>
                </a:solidFill>
              </a:rPr>
              <a:t>前端开发 </a:t>
            </a:r>
            <a:r>
              <a:rPr lang="en-US" altLang="zh-CN" sz="2000" dirty="0">
                <a:solidFill>
                  <a:schemeClr val="accent6"/>
                </a:solidFill>
              </a:rPr>
              <a:t>or </a:t>
            </a:r>
            <a:r>
              <a:rPr lang="zh-CN" altLang="en-US" sz="2000" dirty="0">
                <a:solidFill>
                  <a:schemeClr val="accent6"/>
                </a:solidFill>
              </a:rPr>
              <a:t>美工</a:t>
            </a:r>
          </a:p>
        </p:txBody>
      </p:sp>
    </p:spTree>
    <p:extLst>
      <p:ext uri="{BB962C8B-B14F-4D97-AF65-F5344CB8AC3E}">
        <p14:creationId xmlns:p14="http://schemas.microsoft.com/office/powerpoint/2010/main" val="2093315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9.2.1</a:t>
            </a:r>
            <a:r>
              <a:rPr lang="zh-CN" altLang="en-US" dirty="0"/>
              <a:t> </a:t>
            </a:r>
            <a:r>
              <a:rPr lang="en-US" altLang="zh-CN" dirty="0"/>
              <a:t>REST</a:t>
            </a:r>
            <a:r>
              <a:rPr lang="zh-CN" altLang="en-US" dirty="0"/>
              <a:t>、前端数据绑定基本概念</a:t>
            </a:r>
          </a:p>
        </p:txBody>
      </p:sp>
      <p:sp>
        <p:nvSpPr>
          <p:cNvPr id="5" name="Rectangle 43">
            <a:extLst>
              <a:ext uri="{FF2B5EF4-FFF2-40B4-BE49-F238E27FC236}">
                <a16:creationId xmlns:a16="http://schemas.microsoft.com/office/drawing/2014/main" id="{8ADCC130-6910-0348-8473-880B756B1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41" y="1236171"/>
            <a:ext cx="11514026" cy="4727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 API:</a:t>
            </a:r>
          </a:p>
          <a:p>
            <a:pPr indent="4572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HTTP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协议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通过网络调用的</a:t>
            </a: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API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，简而言之，</a:t>
            </a: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 API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就是一个</a:t>
            </a: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系统，通过访问</a:t>
            </a: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URI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可以与服务器完成信息交互，或者获得存放在服务器的数据信息等。常见的是</a:t>
            </a: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XML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JSON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等格式的返回数据，也称为“</a:t>
            </a: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XML over HTTP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”或“</a:t>
            </a: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JSON over HTTP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sz="24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REST API:</a:t>
            </a:r>
          </a:p>
          <a:p>
            <a:pPr indent="4572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REST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即表述性状态转移（英文：</a:t>
            </a: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Representational State Transfer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，简称</a:t>
            </a: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REST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）是</a:t>
            </a: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Roy Fielding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2000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年他的博士论文中提出来的一种软件架构风格。严格意义上的</a:t>
            </a: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REST API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应为遵循</a:t>
            </a: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REST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规定的约束和原则的一类</a:t>
            </a: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 API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，目前很多不是严格遵循规定约束的</a:t>
            </a: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API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也被叫做</a:t>
            </a: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REST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风格的</a:t>
            </a: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API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，也就是广义的</a:t>
            </a: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REST API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881150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9.2.1</a:t>
            </a:r>
            <a:r>
              <a:rPr lang="zh-CN" altLang="en-US" dirty="0"/>
              <a:t> </a:t>
            </a:r>
            <a:r>
              <a:rPr lang="en-US" altLang="zh-CN" dirty="0"/>
              <a:t>REST</a:t>
            </a:r>
            <a:r>
              <a:rPr lang="zh-CN" altLang="en-US" dirty="0"/>
              <a:t>、前端数据绑定基本概念</a:t>
            </a:r>
          </a:p>
        </p:txBody>
      </p:sp>
      <p:pic>
        <p:nvPicPr>
          <p:cNvPr id="4" name="Picture 4" descr="https://martinfowler.com/articles/images/richardsonMaturityModel/overview.png">
            <a:extLst>
              <a:ext uri="{FF2B5EF4-FFF2-40B4-BE49-F238E27FC236}">
                <a16:creationId xmlns:a16="http://schemas.microsoft.com/office/drawing/2014/main" id="{D07D7CD4-1554-4B43-A9D6-5BF2D4010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396" y="3070018"/>
            <a:ext cx="5599425" cy="331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3">
            <a:extLst>
              <a:ext uri="{FF2B5EF4-FFF2-40B4-BE49-F238E27FC236}">
                <a16:creationId xmlns:a16="http://schemas.microsoft.com/office/drawing/2014/main" id="{8E1C93E0-CFE0-F94B-9565-C2CEC10D54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41" y="1236171"/>
            <a:ext cx="10774928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Martin Fowler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zh-CN" altLang="en-US" sz="18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敏捷开发模式创建人之一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）在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hlinkClick r:id="rId3"/>
              </a:rPr>
              <a:t>文章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中介绍了表示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REST API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设计级别（成熟度）的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Richardson Maturity Model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endParaRPr lang="en-US" altLang="zh-CN" sz="20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BB79BF9-38E6-F647-B640-A0E10EA88E10}"/>
              </a:ext>
            </a:extLst>
          </p:cNvPr>
          <p:cNvSpPr txBox="1"/>
          <p:nvPr/>
        </p:nvSpPr>
        <p:spPr>
          <a:xfrm>
            <a:off x="388940" y="2383398"/>
            <a:ext cx="6653305" cy="408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REST LEVEL 0: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仅使用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HTTP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作为传输方式，实际上只是远程方法调用（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RPC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）的一种具体形式。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SOAP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和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XML-RPC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都属于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REST LEVEL 1: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引入资源的概念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每个资源有对应的标识符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REST LEVEL 2: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引入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HTTP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动词和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HTTP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状态码（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GET/POST/PUT /PATCH/ DELETE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）表示对资源的操作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REST LEVEL 3: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引入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HATEOAS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概念（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ypermedia 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 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he 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ngine 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f 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pplication 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tate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），</a:t>
            </a:r>
            <a:r>
              <a:rPr lang="zh-CN" altLang="en-US" b="1" dirty="0"/>
              <a:t>在资源的表达中包含了链接信息</a:t>
            </a:r>
            <a:r>
              <a:rPr lang="zh-CN" altLang="en-US" dirty="0"/>
              <a:t>，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可以告诉客户端下一步可以做什么和可以操作资源的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URI,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使得客户端无需事先知道所有操作的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URI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24725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9.2.1</a:t>
            </a:r>
            <a:r>
              <a:rPr lang="zh-CN" altLang="en-US" dirty="0"/>
              <a:t> </a:t>
            </a:r>
            <a:r>
              <a:rPr lang="en-US" altLang="zh-CN" dirty="0"/>
              <a:t>REST</a:t>
            </a:r>
            <a:r>
              <a:rPr lang="zh-CN" altLang="en-US" dirty="0"/>
              <a:t>、前端数据绑定基本概念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992406E-70B1-EE49-A7FC-789157941A9C}"/>
              </a:ext>
            </a:extLst>
          </p:cNvPr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6BE0714-5491-E54E-8752-615A78590038}"/>
              </a:ext>
            </a:extLst>
          </p:cNvPr>
          <p:cNvSpPr txBox="1"/>
          <p:nvPr/>
        </p:nvSpPr>
        <p:spPr>
          <a:xfrm>
            <a:off x="5220248" y="5401210"/>
            <a:ext cx="6653305" cy="45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HATEOAS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示例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5CD1324-A27C-D94F-A969-C8917CDF6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248" y="1481151"/>
            <a:ext cx="6557843" cy="383910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5CDEEA0-416A-3948-90B9-F1D8B95FB0E0}"/>
              </a:ext>
            </a:extLst>
          </p:cNvPr>
          <p:cNvSpPr txBox="1"/>
          <p:nvPr/>
        </p:nvSpPr>
        <p:spPr>
          <a:xfrm>
            <a:off x="423081" y="1361589"/>
            <a:ext cx="4285397" cy="460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HATEOAS</a:t>
            </a:r>
            <a:r>
              <a:rPr lang="zh-CN" altLang="en-US" sz="2000" dirty="0"/>
              <a:t>的优点：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dirty="0"/>
              <a:t>客户端只需要知道</a:t>
            </a:r>
            <a:r>
              <a:rPr lang="en-US" altLang="zh-CN" dirty="0"/>
              <a:t>URI</a:t>
            </a:r>
            <a:r>
              <a:rPr lang="zh-CN" altLang="en-US" dirty="0"/>
              <a:t>的固定入口即可根据需要访问到所有的资源，实现了客户端和服务器更好的解耦，只要固定入口不变，其它资源的</a:t>
            </a:r>
            <a:r>
              <a:rPr lang="en-US" altLang="zh-CN" dirty="0"/>
              <a:t>URI</a:t>
            </a:r>
            <a:r>
              <a:rPr lang="zh-CN" altLang="en-US" dirty="0"/>
              <a:t>发生变化时，不会受到影响。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HATEOAS</a:t>
            </a:r>
            <a:r>
              <a:rPr lang="zh-CN" altLang="en-US" sz="2000" dirty="0"/>
              <a:t>的问题：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dirty="0"/>
              <a:t>增加的内嵌资源的</a:t>
            </a:r>
            <a:r>
              <a:rPr lang="en-US" altLang="zh-CN" dirty="0"/>
              <a:t>URI</a:t>
            </a:r>
            <a:r>
              <a:rPr lang="zh-CN" altLang="en-US" dirty="0"/>
              <a:t>并不一定是前端想要的和方便使用的，特别是</a:t>
            </a:r>
            <a:r>
              <a:rPr lang="en-US" altLang="zh-CN" dirty="0"/>
              <a:t>angular</a:t>
            </a:r>
            <a:r>
              <a:rPr lang="zh-CN" altLang="en-US" dirty="0"/>
              <a:t>、</a:t>
            </a:r>
            <a:r>
              <a:rPr lang="en-US" altLang="zh-CN" dirty="0" err="1"/>
              <a:t>vue</a:t>
            </a:r>
            <a:r>
              <a:rPr lang="zh-CN" altLang="en-US" dirty="0"/>
              <a:t>等前端框架都有一套自己的路由机制，所以</a:t>
            </a:r>
            <a:r>
              <a:rPr lang="en-US" altLang="zh-CN" dirty="0"/>
              <a:t>HATEOAS</a:t>
            </a:r>
            <a:r>
              <a:rPr lang="zh-CN" altLang="en-US" dirty="0"/>
              <a:t>目前未得到广泛使用</a:t>
            </a:r>
          </a:p>
        </p:txBody>
      </p:sp>
    </p:spTree>
    <p:extLst>
      <p:ext uri="{BB962C8B-B14F-4D97-AF65-F5344CB8AC3E}">
        <p14:creationId xmlns:p14="http://schemas.microsoft.com/office/powerpoint/2010/main" val="2121508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9.2.1</a:t>
            </a:r>
            <a:r>
              <a:rPr lang="zh-CN" altLang="en-US" dirty="0"/>
              <a:t> </a:t>
            </a:r>
            <a:r>
              <a:rPr lang="en-US" altLang="zh-CN" dirty="0"/>
              <a:t>REST</a:t>
            </a:r>
            <a:r>
              <a:rPr lang="zh-CN" altLang="en-US" dirty="0"/>
              <a:t>、前端数据绑定基本概念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992406E-70B1-EE49-A7FC-789157941A9C}"/>
              </a:ext>
            </a:extLst>
          </p:cNvPr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Rectangle 43">
            <a:extLst>
              <a:ext uri="{FF2B5EF4-FFF2-40B4-BE49-F238E27FC236}">
                <a16:creationId xmlns:a16="http://schemas.microsoft.com/office/drawing/2014/main" id="{328EAA84-A623-4440-AEE5-F5E613B09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41" y="1236171"/>
            <a:ext cx="11334486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HTTP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方法的使用：</a:t>
            </a: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URI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HTTP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方法之间的关系可以认为是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操作对象和操作方法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的关系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URI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表示资源，用于描述某种具体的数据信息</a:t>
            </a:r>
            <a:endParaRPr lang="en-US" altLang="zh-CN" sz="20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HTTP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方法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：表示对资源进行怎么的操作</a:t>
            </a:r>
            <a:endParaRPr lang="en-US" altLang="zh-CN" sz="20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endParaRPr lang="en-US" altLang="zh-CN" sz="20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FD03A678-0A33-0B43-8530-D23495C34C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960699"/>
              </p:ext>
            </p:extLst>
          </p:nvPr>
        </p:nvGraphicFramePr>
        <p:xfrm>
          <a:off x="1389204" y="3010543"/>
          <a:ext cx="9420634" cy="3290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0317">
                  <a:extLst>
                    <a:ext uri="{9D8B030D-6E8A-4147-A177-3AD203B41FA5}">
                      <a16:colId xmlns:a16="http://schemas.microsoft.com/office/drawing/2014/main" val="3913094863"/>
                    </a:ext>
                  </a:extLst>
                </a:gridCol>
                <a:gridCol w="4710317">
                  <a:extLst>
                    <a:ext uri="{9D8B030D-6E8A-4147-A177-3AD203B41FA5}">
                      <a16:colId xmlns:a16="http://schemas.microsoft.com/office/drawing/2014/main" val="3335686494"/>
                    </a:ext>
                  </a:extLst>
                </a:gridCol>
              </a:tblGrid>
              <a:tr h="470096">
                <a:tc>
                  <a:txBody>
                    <a:bodyPr/>
                    <a:lstStyle/>
                    <a:p>
                      <a:r>
                        <a:rPr lang="zh-CN" altLang="en-US" dirty="0"/>
                        <a:t>方法名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486026"/>
                  </a:ext>
                </a:extLst>
              </a:tr>
              <a:tr h="470096">
                <a:tc>
                  <a:txBody>
                    <a:bodyPr/>
                    <a:lstStyle/>
                    <a:p>
                      <a:r>
                        <a:rPr lang="en-US" altLang="zh-CN" dirty="0"/>
                        <a:t>GET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获取资源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642553"/>
                  </a:ext>
                </a:extLst>
              </a:tr>
              <a:tr h="470096">
                <a:tc>
                  <a:txBody>
                    <a:bodyPr/>
                    <a:lstStyle/>
                    <a:p>
                      <a:r>
                        <a:rPr lang="en-US" altLang="zh-CN" dirty="0"/>
                        <a:t>POST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新增资源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354355"/>
                  </a:ext>
                </a:extLst>
              </a:tr>
              <a:tr h="470096">
                <a:tc>
                  <a:txBody>
                    <a:bodyPr/>
                    <a:lstStyle/>
                    <a:p>
                      <a:r>
                        <a:rPr lang="en-US" altLang="zh-CN" dirty="0"/>
                        <a:t>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更新已有资源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656496"/>
                  </a:ext>
                </a:extLst>
              </a:tr>
              <a:tr h="470096">
                <a:tc>
                  <a:txBody>
                    <a:bodyPr/>
                    <a:lstStyle/>
                    <a:p>
                      <a:r>
                        <a:rPr lang="en-US" altLang="zh-CN" dirty="0"/>
                        <a:t>DELETE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删除资源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180068"/>
                  </a:ext>
                </a:extLst>
              </a:tr>
              <a:tr h="470096">
                <a:tc>
                  <a:txBody>
                    <a:bodyPr/>
                    <a:lstStyle/>
                    <a:p>
                      <a:r>
                        <a:rPr lang="en-US" altLang="zh-CN" dirty="0"/>
                        <a:t>PATCH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更新部分资源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90307"/>
                  </a:ext>
                </a:extLst>
              </a:tr>
              <a:tr h="470096">
                <a:tc>
                  <a:txBody>
                    <a:bodyPr/>
                    <a:lstStyle/>
                    <a:p>
                      <a:r>
                        <a:rPr lang="en-US" altLang="zh-CN" dirty="0"/>
                        <a:t>HEAD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获取资源的元信息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440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33303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9.2.1</a:t>
            </a:r>
            <a:r>
              <a:rPr lang="zh-CN" altLang="en-US" dirty="0"/>
              <a:t> </a:t>
            </a:r>
            <a:r>
              <a:rPr lang="en-US" altLang="zh-CN" dirty="0"/>
              <a:t>REST</a:t>
            </a:r>
            <a:r>
              <a:rPr lang="zh-CN" altLang="en-US" dirty="0"/>
              <a:t>、前端数据绑定基本概念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992406E-70B1-EE49-A7FC-789157941A9C}"/>
              </a:ext>
            </a:extLst>
          </p:cNvPr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Rectangle 43">
            <a:extLst>
              <a:ext uri="{FF2B5EF4-FFF2-40B4-BE49-F238E27FC236}">
                <a16:creationId xmlns:a16="http://schemas.microsoft.com/office/drawing/2014/main" id="{CF86EFE1-7AED-4242-A39F-75EE58AF13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41" y="1236171"/>
            <a:ext cx="1133448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POST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：在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REST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POST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一般用来生成新的资源，非幂等。</a:t>
            </a:r>
            <a:endParaRPr lang="en-US" altLang="zh-CN" sz="20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770EAF5-ED07-2B45-AF69-FC1DCFAE428D}"/>
              </a:ext>
            </a:extLst>
          </p:cNvPr>
          <p:cNvSpPr/>
          <p:nvPr/>
        </p:nvSpPr>
        <p:spPr>
          <a:xfrm>
            <a:off x="3872791" y="1918264"/>
            <a:ext cx="3856777" cy="5349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https://api.example.com/v1/friends</a:t>
            </a:r>
            <a:endParaRPr lang="zh-CN" altLang="en-US" dirty="0"/>
          </a:p>
        </p:txBody>
      </p:sp>
      <p:sp>
        <p:nvSpPr>
          <p:cNvPr id="10" name="右箭头 9">
            <a:extLst>
              <a:ext uri="{FF2B5EF4-FFF2-40B4-BE49-F238E27FC236}">
                <a16:creationId xmlns:a16="http://schemas.microsoft.com/office/drawing/2014/main" id="{619839FA-C618-3847-B33F-DFF963F32D04}"/>
              </a:ext>
            </a:extLst>
          </p:cNvPr>
          <p:cNvSpPr/>
          <p:nvPr/>
        </p:nvSpPr>
        <p:spPr>
          <a:xfrm rot="5400000">
            <a:off x="4929239" y="3089747"/>
            <a:ext cx="1528690" cy="5453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7F51713-F8B1-6948-9204-466D9B818A5F}"/>
              </a:ext>
            </a:extLst>
          </p:cNvPr>
          <p:cNvSpPr txBox="1"/>
          <p:nvPr/>
        </p:nvSpPr>
        <p:spPr>
          <a:xfrm>
            <a:off x="4607890" y="315148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POST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640A1A5-EEAF-D94E-9AB7-78496358F03C}"/>
              </a:ext>
            </a:extLst>
          </p:cNvPr>
          <p:cNvSpPr/>
          <p:nvPr/>
        </p:nvSpPr>
        <p:spPr>
          <a:xfrm>
            <a:off x="3431957" y="4290103"/>
            <a:ext cx="4738444" cy="5349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https://api.example.com/v1/friends/12345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4BDE872-0ACF-E242-9A0D-4D43C4E3DB3B}"/>
              </a:ext>
            </a:extLst>
          </p:cNvPr>
          <p:cNvSpPr txBox="1"/>
          <p:nvPr/>
        </p:nvSpPr>
        <p:spPr>
          <a:xfrm>
            <a:off x="2970917" y="5097986"/>
            <a:ext cx="5660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数据在服务器端完成注册，能够通过新的</a:t>
            </a:r>
            <a:r>
              <a:rPr lang="en-US" altLang="zh-CN" dirty="0"/>
              <a:t>URI</a:t>
            </a:r>
            <a:r>
              <a:rPr lang="zh-CN" altLang="en-US" dirty="0"/>
              <a:t>进行访问</a:t>
            </a:r>
          </a:p>
        </p:txBody>
      </p:sp>
    </p:spTree>
    <p:extLst>
      <p:ext uri="{BB962C8B-B14F-4D97-AF65-F5344CB8AC3E}">
        <p14:creationId xmlns:p14="http://schemas.microsoft.com/office/powerpoint/2010/main" val="26755837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9.2.1</a:t>
            </a:r>
            <a:r>
              <a:rPr lang="zh-CN" altLang="en-US" dirty="0"/>
              <a:t> </a:t>
            </a:r>
            <a:r>
              <a:rPr lang="en-US" altLang="zh-CN" dirty="0"/>
              <a:t>REST</a:t>
            </a:r>
            <a:r>
              <a:rPr lang="zh-CN" altLang="en-US" dirty="0"/>
              <a:t>、前端数据绑定基本概念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992406E-70B1-EE49-A7FC-789157941A9C}"/>
              </a:ext>
            </a:extLst>
          </p:cNvPr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Rectangle 43">
            <a:extLst>
              <a:ext uri="{FF2B5EF4-FFF2-40B4-BE49-F238E27FC236}">
                <a16:creationId xmlns:a16="http://schemas.microsoft.com/office/drawing/2014/main" id="{1B331B41-3746-1F4F-92CD-D57B6BB4BB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41" y="1236171"/>
            <a:ext cx="11334486" cy="4431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PUT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：用发送的数据完全替换原有的资源信息。幂等</a:t>
            </a:r>
            <a:endParaRPr lang="en-US" altLang="zh-CN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PATCH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：只是更新资源的某部分数据，如只更新用户信息中的昵称字段</a:t>
            </a:r>
            <a:endParaRPr lang="en-US" altLang="zh-CN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DELETE: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删除指定的资源</a:t>
            </a:r>
            <a:endParaRPr lang="en-US" altLang="zh-CN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6890B61-F8B3-C643-B3A7-6ADEA422B8CF}"/>
              </a:ext>
            </a:extLst>
          </p:cNvPr>
          <p:cNvSpPr/>
          <p:nvPr/>
        </p:nvSpPr>
        <p:spPr>
          <a:xfrm>
            <a:off x="2985551" y="1960739"/>
            <a:ext cx="3856777" cy="5349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https://api.example.com/v1/friends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715B482-F849-284E-A8A5-A9CBE6053F2E}"/>
              </a:ext>
            </a:extLst>
          </p:cNvPr>
          <p:cNvSpPr/>
          <p:nvPr/>
        </p:nvSpPr>
        <p:spPr>
          <a:xfrm>
            <a:off x="2985551" y="3012828"/>
            <a:ext cx="4738444" cy="5349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https://api.example.com/v1/friends/12345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FF923AD-0C5D-284C-9038-63DAB1D9D747}"/>
              </a:ext>
            </a:extLst>
          </p:cNvPr>
          <p:cNvSpPr txBox="1"/>
          <p:nvPr/>
        </p:nvSpPr>
        <p:spPr>
          <a:xfrm>
            <a:off x="2038464" y="2001064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POST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E1C9BDB-6D33-694A-A1FF-F01232145DCE}"/>
              </a:ext>
            </a:extLst>
          </p:cNvPr>
          <p:cNvSpPr txBox="1"/>
          <p:nvPr/>
        </p:nvSpPr>
        <p:spPr>
          <a:xfrm>
            <a:off x="2048067" y="30956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PUT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01D19F9-567A-704C-9DC8-5811713DA4C0}"/>
              </a:ext>
            </a:extLst>
          </p:cNvPr>
          <p:cNvSpPr txBox="1"/>
          <p:nvPr/>
        </p:nvSpPr>
        <p:spPr>
          <a:xfrm>
            <a:off x="7288040" y="2035507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将新数据注册到</a:t>
            </a:r>
            <a:r>
              <a:rPr lang="en-US" altLang="zh-CN" dirty="0"/>
              <a:t>URI</a:t>
            </a:r>
            <a:r>
              <a:rPr lang="zh-CN" altLang="en-US" dirty="0"/>
              <a:t>之下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CD41FB0-9421-BB4D-9FD9-576F210B343F}"/>
              </a:ext>
            </a:extLst>
          </p:cNvPr>
          <p:cNvSpPr txBox="1"/>
          <p:nvPr/>
        </p:nvSpPr>
        <p:spPr>
          <a:xfrm>
            <a:off x="7750147" y="307382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更新指定的数据本身</a:t>
            </a:r>
          </a:p>
        </p:txBody>
      </p:sp>
    </p:spTree>
    <p:extLst>
      <p:ext uri="{BB962C8B-B14F-4D97-AF65-F5344CB8AC3E}">
        <p14:creationId xmlns:p14="http://schemas.microsoft.com/office/powerpoint/2010/main" val="24684656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9.2.2</a:t>
            </a:r>
            <a:r>
              <a:rPr lang="zh-CN" altLang="en-US" dirty="0"/>
              <a:t> </a:t>
            </a:r>
            <a:r>
              <a:rPr lang="en-US" altLang="zh-CN" dirty="0"/>
              <a:t>REST+VUE </a:t>
            </a:r>
            <a:r>
              <a:rPr lang="en-US" altLang="zh-CN" dirty="0" err="1"/>
              <a:t>Todolist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992406E-70B1-EE49-A7FC-789157941A9C}"/>
              </a:ext>
            </a:extLst>
          </p:cNvPr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D408F5-BDB3-AD44-9628-09448332E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978" y="1047751"/>
            <a:ext cx="8526130" cy="576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838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9.2.2</a:t>
            </a:r>
            <a:r>
              <a:rPr lang="zh-CN" altLang="en-US" dirty="0"/>
              <a:t> </a:t>
            </a:r>
            <a:r>
              <a:rPr lang="en-US" altLang="zh-CN" dirty="0"/>
              <a:t>REST+VUE </a:t>
            </a:r>
            <a:r>
              <a:rPr lang="en-US" altLang="zh-CN" dirty="0" err="1"/>
              <a:t>Todolist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992406E-70B1-EE49-A7FC-789157941A9C}"/>
              </a:ext>
            </a:extLst>
          </p:cNvPr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9F2042A-D852-DF48-AB94-0A273E0F1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03" y="1116737"/>
            <a:ext cx="3760258" cy="36071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1555559-B23F-7440-A3A1-BBB433C0E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971" y="1108076"/>
            <a:ext cx="5233606" cy="33188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5E0DFD6-0D0C-7442-B62B-228200A0A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4532" y="4325941"/>
            <a:ext cx="8540045" cy="283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5308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9.2.2</a:t>
            </a:r>
            <a:r>
              <a:rPr lang="zh-CN" altLang="en-US" dirty="0"/>
              <a:t> </a:t>
            </a:r>
            <a:r>
              <a:rPr lang="en-US" altLang="zh-CN" dirty="0"/>
              <a:t>REST+VUE </a:t>
            </a:r>
            <a:r>
              <a:rPr lang="en-US" altLang="zh-CN" dirty="0" err="1"/>
              <a:t>Todolist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992406E-70B1-EE49-A7FC-789157941A9C}"/>
              </a:ext>
            </a:extLst>
          </p:cNvPr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13F9C5-C2CE-C249-A822-CBC37A139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10" y="1411123"/>
            <a:ext cx="4234392" cy="34323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23B7484-B50D-E14B-B5E9-DB06500E5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244" y="1116977"/>
            <a:ext cx="5043037" cy="47021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B5D1ED8-0029-9D4A-9AC2-38AC5E786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428" y="5137627"/>
            <a:ext cx="8368594" cy="172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5934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9.2.2</a:t>
            </a:r>
            <a:r>
              <a:rPr lang="zh-CN" altLang="en-US" dirty="0"/>
              <a:t> </a:t>
            </a:r>
            <a:r>
              <a:rPr lang="en-US" altLang="zh-CN" dirty="0"/>
              <a:t>REST+VUE </a:t>
            </a:r>
            <a:r>
              <a:rPr lang="en-US" altLang="zh-CN" dirty="0" err="1"/>
              <a:t>Todolist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992406E-70B1-EE49-A7FC-789157941A9C}"/>
              </a:ext>
            </a:extLst>
          </p:cNvPr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CB6D55-7D02-1C46-B6A6-67848F0A8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" y="1413787"/>
            <a:ext cx="5451828" cy="40304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6490138-8CC7-5E48-8734-9C5EC34C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476" y="4639955"/>
            <a:ext cx="8152694" cy="223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55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9.1.1</a:t>
            </a:r>
            <a:r>
              <a:rPr lang="zh-CN" altLang="en-US" dirty="0"/>
              <a:t> </a:t>
            </a:r>
            <a:r>
              <a:rPr lang="en-US" altLang="zh-CN" dirty="0"/>
              <a:t>AJAX</a:t>
            </a:r>
            <a:r>
              <a:rPr lang="zh-CN" altLang="en-US" dirty="0"/>
              <a:t>的使用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6CAEEB2E-05E7-A640-AF47-5FFAB769B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00136" y="3290853"/>
            <a:ext cx="4600575" cy="197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C5DBE642-8555-1F49-994A-8070FE9E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28776" y="1630041"/>
            <a:ext cx="3286148" cy="1240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DF03D440-C16C-3247-A6CB-4F7EBFC31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48608" y="3127927"/>
            <a:ext cx="4504307" cy="2285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D06DF38-FD65-C04D-9A07-EDD94445BE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71466"/>
            <a:ext cx="5009524" cy="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523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9.2.2</a:t>
            </a:r>
            <a:r>
              <a:rPr lang="zh-CN" altLang="en-US" dirty="0"/>
              <a:t> </a:t>
            </a:r>
            <a:r>
              <a:rPr lang="en-US" altLang="zh-CN" dirty="0"/>
              <a:t>REST+VUE </a:t>
            </a:r>
            <a:r>
              <a:rPr lang="en-US" altLang="zh-CN" dirty="0" err="1"/>
              <a:t>Todolist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992406E-70B1-EE49-A7FC-789157941A9C}"/>
              </a:ext>
            </a:extLst>
          </p:cNvPr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EE672C-7D43-5244-8156-15CA99304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01" y="1223784"/>
            <a:ext cx="4836886" cy="33004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CFBBE52-CF76-A242-91FB-10EB84808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929" y="4486274"/>
            <a:ext cx="10307797" cy="204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09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9.1.1</a:t>
            </a:r>
            <a:r>
              <a:rPr lang="zh-CN" altLang="en-US" dirty="0"/>
              <a:t> </a:t>
            </a:r>
            <a:r>
              <a:rPr lang="en-US" altLang="zh-CN" dirty="0"/>
              <a:t>AJAX</a:t>
            </a:r>
            <a:r>
              <a:rPr lang="zh-CN" altLang="en-US" dirty="0"/>
              <a:t>的使用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D8D9F3D4-94DF-D64B-8397-2E270538BD5E}"/>
              </a:ext>
            </a:extLst>
          </p:cNvPr>
          <p:cNvSpPr txBox="1"/>
          <p:nvPr/>
        </p:nvSpPr>
        <p:spPr>
          <a:xfrm>
            <a:off x="3201464" y="5720979"/>
            <a:ext cx="6421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n-ea"/>
                <a:ea typeface="+mn-ea"/>
              </a:rPr>
              <a:t>前后端半分离的方案（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  <a:ea typeface="+mn-ea"/>
              </a:rPr>
              <a:t>AJAX+JSON</a:t>
            </a:r>
            <a:r>
              <a:rPr lang="zh-CN" altLang="en-US" sz="2400" dirty="0">
                <a:latin typeface="+mn-ea"/>
                <a:ea typeface="+mn-ea"/>
              </a:rPr>
              <a:t>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4E1F3AC-E03D-EA47-B85F-260BC7BDD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833" y="1419296"/>
            <a:ext cx="9639746" cy="430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9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9.1.1</a:t>
            </a:r>
            <a:r>
              <a:rPr lang="zh-CN" altLang="en-US" dirty="0"/>
              <a:t> </a:t>
            </a:r>
            <a:r>
              <a:rPr lang="en-US" altLang="zh-CN" dirty="0"/>
              <a:t>AJAX</a:t>
            </a:r>
            <a:r>
              <a:rPr lang="zh-CN" altLang="en-US" dirty="0"/>
              <a:t>的使用</a:t>
            </a: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371C89A7-7E6D-E541-8426-AA1675BC763F}"/>
              </a:ext>
            </a:extLst>
          </p:cNvPr>
          <p:cNvSpPr txBox="1">
            <a:spLocks/>
          </p:cNvSpPr>
          <p:nvPr/>
        </p:nvSpPr>
        <p:spPr>
          <a:xfrm>
            <a:off x="448732" y="1262157"/>
            <a:ext cx="11458575" cy="4333685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400" dirty="0"/>
              <a:t>AJAX</a:t>
            </a:r>
            <a:r>
              <a:rPr lang="zh-CN" altLang="en-US" sz="2400" dirty="0"/>
              <a:t>概念</a:t>
            </a:r>
            <a:endParaRPr lang="en-US" altLang="zh-CN" sz="2400" dirty="0"/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dirty="0">
                <a:solidFill>
                  <a:srgbClr val="FF0000"/>
                </a:solidFill>
              </a:rPr>
              <a:t>A</a:t>
            </a:r>
            <a:r>
              <a:rPr lang="en-US" altLang="zh-CN" sz="2000" dirty="0"/>
              <a:t>synchronous </a:t>
            </a:r>
            <a:r>
              <a:rPr lang="en-US" altLang="zh-CN" sz="2000" dirty="0" err="1">
                <a:solidFill>
                  <a:srgbClr val="FF0000"/>
                </a:solidFill>
              </a:rPr>
              <a:t>J</a:t>
            </a:r>
            <a:r>
              <a:rPr lang="en-US" altLang="zh-CN" sz="2000" dirty="0" err="1"/>
              <a:t>avascript</a:t>
            </a:r>
            <a:r>
              <a:rPr lang="en-US" altLang="zh-CN" sz="2000" dirty="0"/>
              <a:t> </a:t>
            </a:r>
            <a:r>
              <a:rPr lang="en-US" altLang="zh-CN" sz="2000" dirty="0">
                <a:solidFill>
                  <a:srgbClr val="FF0000"/>
                </a:solidFill>
              </a:rPr>
              <a:t>A</a:t>
            </a:r>
            <a:r>
              <a:rPr lang="en-US" altLang="zh-CN" sz="2000" dirty="0"/>
              <a:t>nd </a:t>
            </a:r>
            <a:r>
              <a:rPr lang="en-US" altLang="zh-CN" sz="2000" dirty="0">
                <a:solidFill>
                  <a:srgbClr val="FF0000"/>
                </a:solidFill>
              </a:rPr>
              <a:t>X</a:t>
            </a:r>
            <a:r>
              <a:rPr lang="en-US" altLang="zh-CN" sz="2000" dirty="0"/>
              <a:t>ML</a:t>
            </a:r>
            <a:r>
              <a:rPr lang="zh-CN" altLang="en-US" sz="2000" dirty="0"/>
              <a:t>（异步</a:t>
            </a:r>
            <a:r>
              <a:rPr lang="en-US" altLang="zh-CN" sz="2000" dirty="0"/>
              <a:t>JavaScript</a:t>
            </a:r>
            <a:r>
              <a:rPr lang="zh-CN" altLang="en-US" sz="2000" dirty="0"/>
              <a:t>和</a:t>
            </a:r>
            <a:r>
              <a:rPr lang="en-US" altLang="zh-CN" sz="2000" dirty="0"/>
              <a:t>XML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dirty="0"/>
              <a:t>AJAX</a:t>
            </a:r>
            <a:r>
              <a:rPr lang="zh-CN" altLang="en-US" sz="2000" dirty="0"/>
              <a:t>不是一种新的编程语言，而是一种用于创建更好更快交互性更强的</a:t>
            </a:r>
            <a:r>
              <a:rPr lang="en-US" altLang="zh-CN" sz="2000" dirty="0"/>
              <a:t>Web</a:t>
            </a:r>
            <a:r>
              <a:rPr lang="zh-CN" altLang="en-US" sz="2000" dirty="0"/>
              <a:t>应用程序的技术。</a:t>
            </a: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dirty="0"/>
              <a:t>使用</a:t>
            </a:r>
            <a:r>
              <a:rPr lang="en-US" altLang="zh-CN" sz="2000" dirty="0" err="1"/>
              <a:t>Javascript</a:t>
            </a:r>
            <a:r>
              <a:rPr lang="zh-CN" altLang="en-US" sz="2000" dirty="0"/>
              <a:t>向服务器提出请求并处理响应而不阻塞用户，即可以在</a:t>
            </a:r>
            <a:r>
              <a:rPr lang="zh-CN" altLang="en-US" sz="2000" dirty="0">
                <a:solidFill>
                  <a:srgbClr val="FF0000"/>
                </a:solidFill>
              </a:rPr>
              <a:t>不重新加载整个网页的情况下，对网页的某部分进行更新。</a:t>
            </a:r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dirty="0"/>
              <a:t>传统的网页（不使用 </a:t>
            </a:r>
            <a:r>
              <a:rPr lang="en-US" altLang="zh-CN" sz="2000" dirty="0"/>
              <a:t>AJAX</a:t>
            </a:r>
            <a:r>
              <a:rPr lang="zh-CN" altLang="en-US" sz="2000" dirty="0"/>
              <a:t>）如果需要更新内容，必须重载整个网页页面。</a:t>
            </a: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dirty="0"/>
              <a:t>AJAX</a:t>
            </a:r>
            <a:r>
              <a:rPr lang="zh-CN" altLang="en-US" sz="2000" dirty="0"/>
              <a:t>的核心对象是</a:t>
            </a:r>
            <a:r>
              <a:rPr lang="en-US" altLang="zh-CN" sz="2000" dirty="0" err="1"/>
              <a:t>XMLHTTPRequest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dirty="0"/>
              <a:t>示例：</a:t>
            </a:r>
            <a:r>
              <a:rPr lang="en-US" altLang="zh-CN" sz="2000" dirty="0"/>
              <a:t> </a:t>
            </a:r>
            <a:r>
              <a:rPr lang="en-US" altLang="zh-CN" sz="1600" dirty="0">
                <a:hlinkClick r:id="rId2"/>
              </a:rPr>
              <a:t>http://www.runoob.com/try/try.php?filename=tryajax_first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3399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9.1.1</a:t>
            </a:r>
            <a:r>
              <a:rPr lang="zh-CN" altLang="en-US" dirty="0"/>
              <a:t> </a:t>
            </a:r>
            <a:r>
              <a:rPr lang="en-US" altLang="zh-CN" dirty="0"/>
              <a:t>AJAX</a:t>
            </a:r>
            <a:r>
              <a:rPr lang="zh-CN" altLang="en-US" dirty="0"/>
              <a:t>的使用</a:t>
            </a: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371C89A7-7E6D-E541-8426-AA1675BC763F}"/>
              </a:ext>
            </a:extLst>
          </p:cNvPr>
          <p:cNvSpPr txBox="1">
            <a:spLocks/>
          </p:cNvSpPr>
          <p:nvPr/>
        </p:nvSpPr>
        <p:spPr>
          <a:xfrm>
            <a:off x="448732" y="1262157"/>
            <a:ext cx="11458575" cy="4333685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 dirty="0"/>
              <a:t>原生</a:t>
            </a:r>
            <a:r>
              <a:rPr lang="en-US" altLang="zh-CN" sz="2400" dirty="0"/>
              <a:t>AJAX</a:t>
            </a:r>
            <a:r>
              <a:rPr lang="zh-CN" altLang="en-US" sz="2400" dirty="0"/>
              <a:t>使用</a:t>
            </a:r>
            <a:endParaRPr lang="en-US" altLang="zh-CN" sz="2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73574DE-716C-8E4F-B88E-162D1455C071}"/>
              </a:ext>
            </a:extLst>
          </p:cNvPr>
          <p:cNvSpPr/>
          <p:nvPr/>
        </p:nvSpPr>
        <p:spPr>
          <a:xfrm>
            <a:off x="4418813" y="6236372"/>
            <a:ext cx="2993127" cy="4598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创建 </a:t>
            </a:r>
            <a:r>
              <a:rPr lang="en-US" altLang="zh-CN" dirty="0" err="1"/>
              <a:t>XMLHttpRequest</a:t>
            </a:r>
            <a:r>
              <a:rPr lang="en-US" altLang="zh-CN" dirty="0"/>
              <a:t> </a:t>
            </a:r>
            <a:r>
              <a:rPr lang="zh-CN" altLang="en-US" dirty="0"/>
              <a:t>对象</a:t>
            </a:r>
            <a:endParaRPr lang="en-US" altLang="zh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1B2177-D7BD-DA45-817A-EC1365321293}"/>
              </a:ext>
            </a:extLst>
          </p:cNvPr>
          <p:cNvSpPr txBox="1"/>
          <p:nvPr/>
        </p:nvSpPr>
        <p:spPr>
          <a:xfrm>
            <a:off x="2005161" y="1864314"/>
            <a:ext cx="8001056" cy="4208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/>
              <a:t>var</a:t>
            </a:r>
            <a:r>
              <a:rPr lang="en-US" sz="2000" dirty="0"/>
              <a:t> </a:t>
            </a:r>
            <a:r>
              <a:rPr lang="en-US" sz="2000" dirty="0" err="1"/>
              <a:t>xmlhttp</a:t>
            </a:r>
            <a:r>
              <a:rPr lang="en-US" sz="2000" dirty="0"/>
              <a:t>;</a:t>
            </a:r>
            <a:br>
              <a:rPr lang="en-US" sz="2000" dirty="0"/>
            </a:br>
            <a:r>
              <a:rPr lang="en-US" sz="2000" dirty="0"/>
              <a:t>if (</a:t>
            </a:r>
            <a:r>
              <a:rPr lang="en-US" sz="2000" dirty="0" err="1"/>
              <a:t>window.XMLHttpRequest</a:t>
            </a:r>
            <a:r>
              <a:rPr lang="en-US" sz="2000" dirty="0"/>
              <a:t>)</a:t>
            </a:r>
            <a:br>
              <a:rPr lang="en-US" sz="2000" dirty="0"/>
            </a:br>
            <a:r>
              <a:rPr lang="en-US" sz="2000" dirty="0"/>
              <a:t>  {// code for IE7+, Firefox, Chrome, Opera, Safari</a:t>
            </a:r>
            <a:br>
              <a:rPr lang="en-US" sz="2000" dirty="0"/>
            </a:br>
            <a:r>
              <a:rPr lang="en-US" sz="2000" dirty="0"/>
              <a:t> 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xmlhttp</a:t>
            </a:r>
            <a:r>
              <a:rPr lang="en-US" sz="2000" dirty="0">
                <a:solidFill>
                  <a:srgbClr val="FF0000"/>
                </a:solidFill>
              </a:rPr>
              <a:t>=new </a:t>
            </a:r>
            <a:r>
              <a:rPr lang="en-US" sz="2000" dirty="0" err="1">
                <a:solidFill>
                  <a:srgbClr val="FF0000"/>
                </a:solidFill>
              </a:rPr>
              <a:t>XMLHttpRequest</a:t>
            </a:r>
            <a:r>
              <a:rPr lang="en-US" sz="2000" dirty="0">
                <a:solidFill>
                  <a:srgbClr val="FF0000"/>
                </a:solidFill>
              </a:rPr>
              <a:t>();</a:t>
            </a:r>
            <a:br>
              <a:rPr lang="en-US" sz="2000" dirty="0"/>
            </a:br>
            <a:r>
              <a:rPr lang="en-US" sz="2000" dirty="0"/>
              <a:t>  }</a:t>
            </a:r>
            <a:br>
              <a:rPr lang="en-US" sz="2000" dirty="0"/>
            </a:br>
            <a:r>
              <a:rPr lang="en-US" sz="2000" dirty="0"/>
              <a:t>else</a:t>
            </a:r>
            <a:br>
              <a:rPr lang="en-US" sz="2000" dirty="0"/>
            </a:br>
            <a:r>
              <a:rPr lang="en-US" sz="2000" dirty="0"/>
              <a:t>  {// code for IE6, IE5</a:t>
            </a:r>
            <a:br>
              <a:rPr lang="en-US" sz="2000" dirty="0"/>
            </a:br>
            <a:r>
              <a:rPr lang="en-US" sz="2000" dirty="0"/>
              <a:t> 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xmlhttp</a:t>
            </a:r>
            <a:r>
              <a:rPr lang="en-US" sz="2000" dirty="0">
                <a:solidFill>
                  <a:srgbClr val="FF0000"/>
                </a:solidFill>
              </a:rPr>
              <a:t>=new </a:t>
            </a:r>
            <a:r>
              <a:rPr lang="en-US" sz="2000" dirty="0" err="1">
                <a:solidFill>
                  <a:srgbClr val="FF0000"/>
                </a:solidFill>
              </a:rPr>
              <a:t>ActiveXObject</a:t>
            </a:r>
            <a:r>
              <a:rPr lang="en-US" sz="2000" dirty="0">
                <a:solidFill>
                  <a:srgbClr val="FF0000"/>
                </a:solidFill>
              </a:rPr>
              <a:t>("</a:t>
            </a:r>
            <a:r>
              <a:rPr lang="en-US" sz="2000" dirty="0" err="1">
                <a:solidFill>
                  <a:srgbClr val="FF0000"/>
                </a:solidFill>
              </a:rPr>
              <a:t>Microsoft.XMLHTTP</a:t>
            </a:r>
            <a:r>
              <a:rPr lang="en-US" sz="2000" dirty="0">
                <a:solidFill>
                  <a:srgbClr val="FF0000"/>
                </a:solidFill>
              </a:rPr>
              <a:t>");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/>
              <a:t>  }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60834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9.1.1</a:t>
            </a:r>
            <a:r>
              <a:rPr lang="zh-CN" altLang="en-US" dirty="0"/>
              <a:t> </a:t>
            </a:r>
            <a:r>
              <a:rPr lang="en-US" altLang="zh-CN" dirty="0"/>
              <a:t>AJAX</a:t>
            </a:r>
            <a:r>
              <a:rPr lang="zh-CN" altLang="en-US" dirty="0"/>
              <a:t>的使用</a:t>
            </a: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371C89A7-7E6D-E541-8426-AA1675BC763F}"/>
              </a:ext>
            </a:extLst>
          </p:cNvPr>
          <p:cNvSpPr txBox="1">
            <a:spLocks/>
          </p:cNvSpPr>
          <p:nvPr/>
        </p:nvSpPr>
        <p:spPr>
          <a:xfrm>
            <a:off x="448732" y="1262157"/>
            <a:ext cx="11458575" cy="4333685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 dirty="0"/>
              <a:t>原生</a:t>
            </a:r>
            <a:r>
              <a:rPr lang="en-US" altLang="zh-CN" sz="2400" dirty="0"/>
              <a:t>AJAX</a:t>
            </a:r>
            <a:r>
              <a:rPr lang="zh-CN" altLang="en-US" sz="2400" dirty="0"/>
              <a:t>使用</a:t>
            </a:r>
            <a:endParaRPr lang="en-US" altLang="zh-CN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EC28FDE-1C26-0744-9096-1A7C79ACD031}"/>
              </a:ext>
            </a:extLst>
          </p:cNvPr>
          <p:cNvSpPr/>
          <p:nvPr/>
        </p:nvSpPr>
        <p:spPr>
          <a:xfrm>
            <a:off x="695597" y="2140537"/>
            <a:ext cx="11211710" cy="3455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open</a:t>
            </a:r>
            <a:r>
              <a:rPr lang="en-US" altLang="zh-CN" sz="2400" dirty="0"/>
              <a:t>(</a:t>
            </a:r>
            <a:r>
              <a:rPr lang="en-US" altLang="zh-CN" sz="2400" i="1" dirty="0" err="1"/>
              <a:t>method</a:t>
            </a:r>
            <a:r>
              <a:rPr lang="en-US" altLang="zh-CN" sz="2400" dirty="0" err="1"/>
              <a:t>,</a:t>
            </a:r>
            <a:r>
              <a:rPr lang="en-US" altLang="zh-CN" sz="2400" i="1" dirty="0" err="1"/>
              <a:t>url</a:t>
            </a:r>
            <a:r>
              <a:rPr lang="en-US" altLang="zh-CN" sz="2400" dirty="0" err="1"/>
              <a:t>,</a:t>
            </a:r>
            <a:r>
              <a:rPr lang="en-US" altLang="zh-CN" sz="2400" i="1" dirty="0" err="1"/>
              <a:t>async</a:t>
            </a:r>
            <a:r>
              <a:rPr lang="en-US" altLang="zh-CN" sz="2400" dirty="0"/>
              <a:t>)</a:t>
            </a:r>
          </a:p>
          <a:p>
            <a:pPr lvl="3">
              <a:lnSpc>
                <a:spcPct val="150000"/>
              </a:lnSpc>
            </a:pPr>
            <a:r>
              <a:rPr lang="en-US" altLang="zh-CN" sz="2000" i="1" dirty="0"/>
              <a:t>method</a:t>
            </a:r>
            <a:r>
              <a:rPr lang="en-US" altLang="zh-CN" sz="2000" dirty="0"/>
              <a:t>：</a:t>
            </a:r>
            <a:r>
              <a:rPr lang="zh-CN" altLang="en-US" sz="2000" dirty="0"/>
              <a:t>请求的类型；</a:t>
            </a:r>
            <a:r>
              <a:rPr lang="en-US" altLang="zh-CN" sz="2000" dirty="0"/>
              <a:t>GET </a:t>
            </a:r>
            <a:r>
              <a:rPr lang="zh-CN" altLang="en-US" sz="2000" dirty="0"/>
              <a:t>或 </a:t>
            </a:r>
            <a:r>
              <a:rPr lang="en-US" altLang="zh-CN" sz="2000" dirty="0"/>
              <a:t>POST</a:t>
            </a:r>
          </a:p>
          <a:p>
            <a:pPr lvl="3">
              <a:lnSpc>
                <a:spcPct val="150000"/>
              </a:lnSpc>
            </a:pPr>
            <a:r>
              <a:rPr lang="en-US" altLang="zh-CN" sz="2000" i="1" dirty="0" err="1"/>
              <a:t>url</a:t>
            </a:r>
            <a:r>
              <a:rPr lang="zh-CN" altLang="en-US" sz="2000" dirty="0"/>
              <a:t>：文件在服务器上的位置</a:t>
            </a:r>
          </a:p>
          <a:p>
            <a:pPr lvl="3">
              <a:lnSpc>
                <a:spcPct val="150000"/>
              </a:lnSpc>
            </a:pPr>
            <a:r>
              <a:rPr lang="en-US" altLang="zh-CN" sz="2000" i="1" dirty="0" err="1"/>
              <a:t>async</a:t>
            </a:r>
            <a:r>
              <a:rPr lang="en-US" altLang="zh-CN" sz="2000" dirty="0" err="1"/>
              <a:t>：true</a:t>
            </a:r>
            <a:r>
              <a:rPr lang="en-US" altLang="zh-CN" sz="2000" dirty="0"/>
              <a:t>（</a:t>
            </a:r>
            <a:r>
              <a:rPr lang="zh-CN" altLang="en-US" sz="2000" dirty="0"/>
              <a:t>异步）或 </a:t>
            </a:r>
            <a:r>
              <a:rPr lang="en-US" altLang="zh-CN" sz="2000" dirty="0"/>
              <a:t>false（</a:t>
            </a:r>
            <a:r>
              <a:rPr lang="zh-CN" altLang="en-US" sz="2000" dirty="0"/>
              <a:t>同步），默认为</a:t>
            </a:r>
            <a:r>
              <a:rPr lang="en-US" altLang="zh-CN" sz="2000" dirty="0"/>
              <a:t>true</a:t>
            </a:r>
            <a:r>
              <a:rPr lang="zh-CN" altLang="en-US" sz="2000" dirty="0"/>
              <a:t>，</a:t>
            </a:r>
            <a:r>
              <a:rPr lang="en-US" altLang="zh-CN" sz="2000" dirty="0"/>
              <a:t>JavaScript </a:t>
            </a:r>
            <a:r>
              <a:rPr lang="zh-CN" altLang="en-US" sz="2000" dirty="0"/>
              <a:t>无需等待服务器的响应，在等待服务器响应时执行其他脚本，当响应就绪后对响应进行处理</a:t>
            </a: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send</a:t>
            </a:r>
            <a:r>
              <a:rPr lang="en-US" altLang="zh-CN" sz="2400" dirty="0"/>
              <a:t>(</a:t>
            </a:r>
            <a:r>
              <a:rPr lang="en-US" altLang="zh-CN" sz="2400" i="1" dirty="0"/>
              <a:t>string</a:t>
            </a:r>
            <a:r>
              <a:rPr lang="en-US" altLang="zh-CN" sz="2400" dirty="0"/>
              <a:t>)</a:t>
            </a:r>
          </a:p>
          <a:p>
            <a:pPr lvl="3">
              <a:lnSpc>
                <a:spcPct val="150000"/>
              </a:lnSpc>
            </a:pPr>
            <a:r>
              <a:rPr lang="en-US" altLang="zh-CN" sz="2000" i="1" dirty="0"/>
              <a:t>string</a:t>
            </a:r>
            <a:r>
              <a:rPr lang="en-US" altLang="zh-CN" sz="2000" dirty="0"/>
              <a:t>：</a:t>
            </a:r>
            <a:r>
              <a:rPr lang="zh-CN" altLang="en-US" sz="2000" dirty="0"/>
              <a:t>仅用于 </a:t>
            </a:r>
            <a:r>
              <a:rPr lang="en-US" altLang="zh-CN" sz="2000" dirty="0"/>
              <a:t>POST </a:t>
            </a:r>
            <a:r>
              <a:rPr lang="zh-CN" altLang="en-US" sz="2000" dirty="0"/>
              <a:t>请求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660085C-B162-104F-9DCB-B114A09D3FEB}"/>
              </a:ext>
            </a:extLst>
          </p:cNvPr>
          <p:cNvSpPr/>
          <p:nvPr/>
        </p:nvSpPr>
        <p:spPr>
          <a:xfrm>
            <a:off x="4990026" y="5834426"/>
            <a:ext cx="2031325" cy="4598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向服务器发送请求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12772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9.1.1</a:t>
            </a:r>
            <a:r>
              <a:rPr lang="zh-CN" altLang="en-US" dirty="0"/>
              <a:t> </a:t>
            </a:r>
            <a:r>
              <a:rPr lang="en-US" altLang="zh-CN" dirty="0"/>
              <a:t>AJAX</a:t>
            </a:r>
            <a:r>
              <a:rPr lang="zh-CN" altLang="en-US" dirty="0"/>
              <a:t>的使用</a:t>
            </a: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371C89A7-7E6D-E541-8426-AA1675BC763F}"/>
              </a:ext>
            </a:extLst>
          </p:cNvPr>
          <p:cNvSpPr txBox="1">
            <a:spLocks/>
          </p:cNvSpPr>
          <p:nvPr/>
        </p:nvSpPr>
        <p:spPr>
          <a:xfrm>
            <a:off x="448732" y="1262157"/>
            <a:ext cx="11458575" cy="4333685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 dirty="0"/>
              <a:t>原生</a:t>
            </a:r>
            <a:r>
              <a:rPr lang="en-US" altLang="zh-CN" sz="2400" dirty="0"/>
              <a:t>AJAX</a:t>
            </a:r>
            <a:r>
              <a:rPr lang="zh-CN" altLang="en-US" sz="2400" dirty="0"/>
              <a:t>使用</a:t>
            </a:r>
            <a:endParaRPr lang="en-US" altLang="zh-CN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660085C-B162-104F-9DCB-B114A09D3FEB}"/>
              </a:ext>
            </a:extLst>
          </p:cNvPr>
          <p:cNvSpPr/>
          <p:nvPr/>
        </p:nvSpPr>
        <p:spPr>
          <a:xfrm>
            <a:off x="4990026" y="5834426"/>
            <a:ext cx="2031325" cy="4598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向服务器发送请求</a:t>
            </a:r>
            <a:endParaRPr lang="en-US" altLang="zh-CN" dirty="0"/>
          </a:p>
        </p:txBody>
      </p:sp>
      <p:sp>
        <p:nvSpPr>
          <p:cNvPr id="6" name="文本占位符 2">
            <a:extLst>
              <a:ext uri="{FF2B5EF4-FFF2-40B4-BE49-F238E27FC236}">
                <a16:creationId xmlns:a16="http://schemas.microsoft.com/office/drawing/2014/main" id="{CF013186-3DCC-E541-8A99-8AEBDBEFDD84}"/>
              </a:ext>
            </a:extLst>
          </p:cNvPr>
          <p:cNvSpPr txBox="1">
            <a:spLocks/>
          </p:cNvSpPr>
          <p:nvPr/>
        </p:nvSpPr>
        <p:spPr>
          <a:xfrm>
            <a:off x="448732" y="1223784"/>
            <a:ext cx="11286068" cy="5376672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lvl="1" indent="0" eaLnBrk="1" hangingPunct="1">
              <a:lnSpc>
                <a:spcPct val="150000"/>
              </a:lnSpc>
              <a:buNone/>
            </a:pPr>
            <a:endParaRPr lang="en-US" dirty="0">
              <a:hlinkClick r:id="rId2"/>
            </a:endParaRPr>
          </a:p>
          <a:p>
            <a:pPr lvl="1" eaLnBrk="1" hangingPunct="1">
              <a:lnSpc>
                <a:spcPct val="150000"/>
              </a:lnSpc>
            </a:pPr>
            <a:r>
              <a:rPr lang="en-US" dirty="0">
                <a:hlinkClick r:id="rId2"/>
              </a:rPr>
              <a:t>GET</a:t>
            </a:r>
            <a:r>
              <a:rPr lang="zh-CN" altLang="en-US" dirty="0">
                <a:hlinkClick r:id="rId2"/>
              </a:rPr>
              <a:t>请求示例：</a:t>
            </a:r>
            <a:endParaRPr lang="en-US" altLang="zh-CN" dirty="0"/>
          </a:p>
          <a:p>
            <a:pPr marL="457189" lvl="1" indent="0" eaLnBrk="1" hangingPunct="1">
              <a:lnSpc>
                <a:spcPct val="150000"/>
              </a:lnSpc>
              <a:buNone/>
            </a:pPr>
            <a:endParaRPr lang="en-US" altLang="zh-CN" dirty="0"/>
          </a:p>
          <a:p>
            <a:pPr lvl="1" eaLnBrk="1" hangingPunct="1">
              <a:lnSpc>
                <a:spcPct val="150000"/>
              </a:lnSpc>
            </a:pPr>
            <a:endParaRPr lang="en-US" altLang="zh-CN" dirty="0"/>
          </a:p>
          <a:p>
            <a:pPr lvl="1" eaLnBrk="1" hangingPunct="1">
              <a:lnSpc>
                <a:spcPct val="150000"/>
              </a:lnSpc>
            </a:pPr>
            <a:r>
              <a:rPr lang="en-US" altLang="zh-CN" dirty="0"/>
              <a:t>POST</a:t>
            </a:r>
            <a:r>
              <a:rPr lang="zh-CN" altLang="en-US" dirty="0"/>
              <a:t>请求示例：</a:t>
            </a:r>
            <a:endParaRPr lang="en-US" altLang="zh-CN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dirty="0"/>
              <a:t>如果需要像 </a:t>
            </a:r>
            <a:r>
              <a:rPr lang="en-US" sz="2000" dirty="0"/>
              <a:t>HTML </a:t>
            </a:r>
            <a:r>
              <a:rPr lang="zh-CN" altLang="en-US" sz="2000" dirty="0"/>
              <a:t>表单那样 </a:t>
            </a:r>
            <a:r>
              <a:rPr lang="en-US" sz="2000" dirty="0"/>
              <a:t>POST </a:t>
            </a:r>
            <a:r>
              <a:rPr lang="zh-CN" altLang="en-US" sz="2000" dirty="0"/>
              <a:t>数据，需使用 </a:t>
            </a:r>
            <a:r>
              <a:rPr lang="en-US" sz="2000" dirty="0" err="1"/>
              <a:t>setRequestHeader</a:t>
            </a:r>
            <a:r>
              <a:rPr lang="en-US" sz="2000" dirty="0"/>
              <a:t>() </a:t>
            </a:r>
            <a:r>
              <a:rPr lang="zh-CN" altLang="en-US" sz="2000" dirty="0"/>
              <a:t>来添加 </a:t>
            </a:r>
            <a:r>
              <a:rPr lang="en-US" sz="2000" dirty="0"/>
              <a:t>HTTP </a:t>
            </a:r>
            <a:r>
              <a:rPr lang="zh-CN" altLang="en-US" sz="2000" dirty="0"/>
              <a:t>头</a:t>
            </a: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r>
              <a:rPr lang="en-US" sz="2000" dirty="0" err="1">
                <a:solidFill>
                  <a:srgbClr val="FF0000"/>
                </a:solidFill>
              </a:rPr>
              <a:t>xmlhttp.setRequestHeader</a:t>
            </a:r>
            <a:r>
              <a:rPr lang="en-US" sz="2000" dirty="0">
                <a:solidFill>
                  <a:srgbClr val="FF0000"/>
                </a:solidFill>
              </a:rPr>
              <a:t>("Content-</a:t>
            </a:r>
            <a:r>
              <a:rPr lang="en-US" sz="2000" dirty="0" err="1">
                <a:solidFill>
                  <a:srgbClr val="FF0000"/>
                </a:solidFill>
              </a:rPr>
              <a:t>type","application</a:t>
            </a:r>
            <a:r>
              <a:rPr lang="en-US" sz="2000" dirty="0">
                <a:solidFill>
                  <a:srgbClr val="FF0000"/>
                </a:solidFill>
              </a:rPr>
              <a:t>/x-www-form-</a:t>
            </a:r>
            <a:r>
              <a:rPr lang="en-US" sz="2000" dirty="0" err="1">
                <a:solidFill>
                  <a:srgbClr val="FF0000"/>
                </a:solidFill>
              </a:rPr>
              <a:t>urlencoded</a:t>
            </a:r>
            <a:r>
              <a:rPr lang="en-US" sz="2000" dirty="0">
                <a:solidFill>
                  <a:srgbClr val="FF0000"/>
                </a:solidFill>
              </a:rPr>
              <a:t>");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150000"/>
              </a:lnSpc>
            </a:pPr>
            <a:endParaRPr lang="zh-CN" altLang="en-US" sz="2000" dirty="0"/>
          </a:p>
          <a:p>
            <a:pPr lvl="1" eaLnBrk="1" hangingPunct="1">
              <a:lnSpc>
                <a:spcPct val="150000"/>
              </a:lnSpc>
            </a:pPr>
            <a:endParaRPr lang="en-US" dirty="0"/>
          </a:p>
          <a:p>
            <a:pPr lvl="1" eaLnBrk="1" hangingPunct="1">
              <a:lnSpc>
                <a:spcPct val="150000"/>
              </a:lnSpc>
            </a:pPr>
            <a:endParaRPr lang="zh-CN" altLang="en-US" dirty="0"/>
          </a:p>
          <a:p>
            <a:pPr eaLnBrk="1" hangingPunct="1">
              <a:lnSpc>
                <a:spcPct val="150000"/>
              </a:lnSpc>
            </a:pPr>
            <a:endParaRPr lang="zh-CN" altLang="en-US" sz="2400" dirty="0"/>
          </a:p>
          <a:p>
            <a:pPr eaLnBrk="1" hangingPunct="1">
              <a:lnSpc>
                <a:spcPct val="150000"/>
              </a:lnSpc>
            </a:pPr>
            <a:endParaRPr lang="en-US" altLang="zh-CN" sz="2400" dirty="0"/>
          </a:p>
          <a:p>
            <a:pPr lvl="1" eaLnBrk="1" hangingPunct="1"/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581582B8-9F8D-4342-9F73-F31DC184F1B5}"/>
              </a:ext>
            </a:extLst>
          </p:cNvPr>
          <p:cNvSpPr txBox="1"/>
          <p:nvPr/>
        </p:nvSpPr>
        <p:spPr>
          <a:xfrm>
            <a:off x="1862284" y="2616723"/>
            <a:ext cx="8286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xmlhttp.open</a:t>
            </a:r>
            <a:r>
              <a:rPr lang="en-US" dirty="0"/>
              <a:t>("GET","demo_get2.html?fname=</a:t>
            </a:r>
            <a:r>
              <a:rPr lang="en-US" dirty="0" err="1"/>
              <a:t>Henry&amp;lname</a:t>
            </a:r>
            <a:r>
              <a:rPr lang="en-US" dirty="0"/>
              <a:t>=</a:t>
            </a:r>
            <a:r>
              <a:rPr lang="en-US" dirty="0" err="1"/>
              <a:t>Ford",true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 err="1"/>
              <a:t>xmlhttp.send</a:t>
            </a:r>
            <a:r>
              <a:rPr lang="en-US" dirty="0"/>
              <a:t>();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1595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碧海蓝天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080CB"/>
      </a:accent1>
      <a:accent2>
        <a:srgbClr val="0080CB"/>
      </a:accent2>
      <a:accent3>
        <a:srgbClr val="0BD0D9"/>
      </a:accent3>
      <a:accent4>
        <a:srgbClr val="C9C9C9"/>
      </a:accent4>
      <a:accent5>
        <a:srgbClr val="7CCA62"/>
      </a:accent5>
      <a:accent6>
        <a:srgbClr val="F49100"/>
      </a:accent6>
      <a:hlink>
        <a:srgbClr val="F49100"/>
      </a:hlink>
      <a:folHlink>
        <a:srgbClr val="85DFD0"/>
      </a:folHlink>
    </a:clrScheme>
    <a:fontScheme name="自定义 6">
      <a:majorFont>
        <a:latin typeface="Arial"/>
        <a:ea typeface="微软雅黑 Light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6045</TotalTime>
  <Words>1610</Words>
  <Application>Microsoft Macintosh PowerPoint</Application>
  <PresentationFormat>宽屏</PresentationFormat>
  <Paragraphs>243</Paragraphs>
  <Slides>40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7" baseType="lpstr">
      <vt:lpstr>华文细黑</vt:lpstr>
      <vt:lpstr>宋体</vt:lpstr>
      <vt:lpstr>微软雅黑 Light</vt:lpstr>
      <vt:lpstr>Arial</vt:lpstr>
      <vt:lpstr>Calibri</vt:lpstr>
      <vt:lpstr>Wingdings</vt:lpstr>
      <vt:lpstr>Office 主题</vt:lpstr>
      <vt:lpstr>PowerPoint 演示文稿</vt:lpstr>
      <vt:lpstr>第9章 AJAX与REST</vt:lpstr>
      <vt:lpstr>9.1.1 AJAX的使用</vt:lpstr>
      <vt:lpstr>9.1.1 AJAX的使用</vt:lpstr>
      <vt:lpstr>9.1.1 AJAX的使用</vt:lpstr>
      <vt:lpstr>9.1.1 AJAX的使用</vt:lpstr>
      <vt:lpstr>9.1.1 AJAX的使用</vt:lpstr>
      <vt:lpstr>9.1.1 AJAX的使用</vt:lpstr>
      <vt:lpstr>9.1.1 AJAX的使用</vt:lpstr>
      <vt:lpstr>9.1.1 AJAX的使用</vt:lpstr>
      <vt:lpstr>9.1.1 AJAX的使用</vt:lpstr>
      <vt:lpstr>9.1.1 AJAX的使用</vt:lpstr>
      <vt:lpstr>9.1.1 AJAX的使用</vt:lpstr>
      <vt:lpstr>9.1.1 AJAX的使用</vt:lpstr>
      <vt:lpstr>9.1.1 AJAX的使用</vt:lpstr>
      <vt:lpstr>9.1.1 AJAX的使用</vt:lpstr>
      <vt:lpstr>9.1.2 AjaxTodoList Demo</vt:lpstr>
      <vt:lpstr>9.1.2 AjaxTodoList Demo</vt:lpstr>
      <vt:lpstr>9.1.2 AjaxTodoList Demo</vt:lpstr>
      <vt:lpstr>9.1.2 AjaxTodoList Demo</vt:lpstr>
      <vt:lpstr>9.1.2 AjaxTodoList Demo</vt:lpstr>
      <vt:lpstr>9.1.2 AjaxTodoList Demo</vt:lpstr>
      <vt:lpstr>9.1.2 AjaxTodoList Demo</vt:lpstr>
      <vt:lpstr>9.1.2 AjaxTodoList Demo</vt:lpstr>
      <vt:lpstr>9.1.2 AjaxTodoList Demo</vt:lpstr>
      <vt:lpstr>9.1.2 AjaxTodoList Demo</vt:lpstr>
      <vt:lpstr>9.2.1 REST、前端数据绑定基本概念</vt:lpstr>
      <vt:lpstr>9.2.1 REST、前端数据绑定基本概念</vt:lpstr>
      <vt:lpstr>9.2.1 REST、前端数据绑定基本概念</vt:lpstr>
      <vt:lpstr>9.2.1 REST、前端数据绑定基本概念</vt:lpstr>
      <vt:lpstr>9.2.1 REST、前端数据绑定基本概念</vt:lpstr>
      <vt:lpstr>9.2.1 REST、前端数据绑定基本概念</vt:lpstr>
      <vt:lpstr>9.2.1 REST、前端数据绑定基本概念</vt:lpstr>
      <vt:lpstr>9.2.1 REST、前端数据绑定基本概念</vt:lpstr>
      <vt:lpstr>9.2.1 REST、前端数据绑定基本概念</vt:lpstr>
      <vt:lpstr>9.2.2 REST+VUE Todolist</vt:lpstr>
      <vt:lpstr>9.2.2 REST+VUE Todolist</vt:lpstr>
      <vt:lpstr>9.2.2 REST+VUE Todolist</vt:lpstr>
      <vt:lpstr>9.2.2 REST+VUE Todolist</vt:lpstr>
      <vt:lpstr>9.2.2 REST+VUE Todolist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2483</cp:lastModifiedBy>
  <cp:revision>459</cp:revision>
  <dcterms:created xsi:type="dcterms:W3CDTF">2015-10-07T04:43:28Z</dcterms:created>
  <dcterms:modified xsi:type="dcterms:W3CDTF">2020-11-29T17:02:28Z</dcterms:modified>
</cp:coreProperties>
</file>